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58" r:id="rId14"/>
    <p:sldId id="280" r:id="rId15"/>
    <p:sldId id="281" r:id="rId16"/>
    <p:sldId id="282" r:id="rId17"/>
    <p:sldId id="283" r:id="rId18"/>
    <p:sldId id="284" r:id="rId19"/>
    <p:sldId id="285" r:id="rId20"/>
    <p:sldId id="263" r:id="rId21"/>
    <p:sldId id="264" r:id="rId22"/>
    <p:sldId id="265" r:id="rId23"/>
    <p:sldId id="266" r:id="rId24"/>
    <p:sldId id="267" r:id="rId25"/>
    <p:sldId id="269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C3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539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E6156-0829-4DEC-A4DB-31622C7FC9A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096613E-6079-4EB3-879D-6E69A6BC6289}">
      <dgm:prSet custT="1"/>
      <dgm:spPr/>
      <dgm:t>
        <a:bodyPr/>
        <a:lstStyle/>
        <a:p>
          <a:pPr algn="ctr"/>
          <a:r>
            <a:rPr lang="es-MX" sz="11500" dirty="0" smtClean="0"/>
            <a:t>“</a:t>
          </a:r>
          <a:r>
            <a:rPr lang="es-MX" sz="9600" dirty="0" smtClean="0"/>
            <a:t>Amistad”</a:t>
          </a:r>
          <a:endParaRPr lang="es-MX" sz="11500" dirty="0"/>
        </a:p>
      </dgm:t>
    </dgm:pt>
    <dgm:pt modelId="{8FC0F781-09DB-4E05-AC40-04B7DFD14980}" type="parTrans" cxnId="{40FE93B5-6EFF-47A7-AF1F-0C4C3614422B}">
      <dgm:prSet/>
      <dgm:spPr/>
      <dgm:t>
        <a:bodyPr/>
        <a:lstStyle/>
        <a:p>
          <a:endParaRPr lang="es-MX"/>
        </a:p>
      </dgm:t>
    </dgm:pt>
    <dgm:pt modelId="{9BE612DF-95C0-4F46-B087-8425BAE2CDB9}" type="sibTrans" cxnId="{40FE93B5-6EFF-47A7-AF1F-0C4C3614422B}">
      <dgm:prSet/>
      <dgm:spPr/>
      <dgm:t>
        <a:bodyPr/>
        <a:lstStyle/>
        <a:p>
          <a:endParaRPr lang="es-MX"/>
        </a:p>
      </dgm:t>
    </dgm:pt>
    <dgm:pt modelId="{58CC9335-42B6-4DB1-BAA7-26E3A0BD41E1}">
      <dgm:prSet/>
      <dgm:spPr/>
      <dgm:t>
        <a:bodyPr/>
        <a:lstStyle/>
        <a:p>
          <a:r>
            <a:rPr lang="es-MX" b="1" dirty="0" smtClean="0">
              <a:solidFill>
                <a:schemeClr val="accent2">
                  <a:lumMod val="50000"/>
                </a:schemeClr>
              </a:solidFill>
            </a:rPr>
            <a:t>Es una relación afectiva entre dos o más personas; es una de las relaciones interpersonales más comunes que la mayoría de las personas tiene en la vida.</a:t>
          </a:r>
        </a:p>
        <a:p>
          <a:r>
            <a:rPr lang="es-MX" b="1" dirty="0" smtClean="0">
              <a:solidFill>
                <a:schemeClr val="accent2">
                  <a:lumMod val="50000"/>
                </a:schemeClr>
              </a:solidFill>
            </a:rPr>
            <a:t>Se da en distintas etapas de la vida y en diferentes grados de importancia y trascendencia; nace cuando las personas encuentran inquietudes comunes. Hay amistades que nacen a los pocos minutos de relacionarse y otras que tardan años en hacerlo.</a:t>
          </a:r>
          <a:endParaRPr lang="es-MX" b="1" dirty="0">
            <a:solidFill>
              <a:schemeClr val="accent2">
                <a:lumMod val="50000"/>
              </a:schemeClr>
            </a:solidFill>
          </a:endParaRPr>
        </a:p>
      </dgm:t>
    </dgm:pt>
    <dgm:pt modelId="{30F8DE8B-2466-44B2-8DF1-A8CD69AABC08}" type="parTrans" cxnId="{1D75FA2B-8E34-4D6A-81A8-98CAE002F512}">
      <dgm:prSet/>
      <dgm:spPr/>
      <dgm:t>
        <a:bodyPr/>
        <a:lstStyle/>
        <a:p>
          <a:endParaRPr lang="es-MX"/>
        </a:p>
      </dgm:t>
    </dgm:pt>
    <dgm:pt modelId="{B7DBEC53-F961-493F-BFBE-CBAD5C0D23A1}" type="sibTrans" cxnId="{1D75FA2B-8E34-4D6A-81A8-98CAE002F512}">
      <dgm:prSet/>
      <dgm:spPr/>
      <dgm:t>
        <a:bodyPr/>
        <a:lstStyle/>
        <a:p>
          <a:endParaRPr lang="es-MX"/>
        </a:p>
      </dgm:t>
    </dgm:pt>
    <dgm:pt modelId="{4A9C7335-2D41-4F94-8EB6-DA2E28D4AD5E}" type="pres">
      <dgm:prSet presAssocID="{61EE6156-0829-4DEC-A4DB-31622C7FC9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A1D86ED-2BE6-46C6-BDE4-F9AD93E0A0A9}" type="pres">
      <dgm:prSet presAssocID="{A096613E-6079-4EB3-879D-6E69A6BC6289}" presName="composite" presStyleCnt="0"/>
      <dgm:spPr/>
    </dgm:pt>
    <dgm:pt modelId="{4AF4D4B1-804D-4DAE-978A-AB82CD041619}" type="pres">
      <dgm:prSet presAssocID="{A096613E-6079-4EB3-879D-6E69A6BC6289}" presName="bentUpArrow1" presStyleLbl="alignImgPlace1" presStyleIdx="0" presStyleCnt="1" custScaleX="132014" custScaleY="78975" custLinFactNeighborX="-87602" custLinFactNeighborY="65362"/>
      <dgm:spPr/>
    </dgm:pt>
    <dgm:pt modelId="{D4B50D44-DCD5-49F6-B5E7-4476116AB2B9}" type="pres">
      <dgm:prSet presAssocID="{A096613E-6079-4EB3-879D-6E69A6BC6289}" presName="ParentText" presStyleLbl="node1" presStyleIdx="0" presStyleCnt="2" custScaleX="255619" custScaleY="74111" custLinFactNeighborX="31843" custLinFactNeighborY="-244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5BB19D-ABC2-43EE-82C2-959BA382149C}" type="pres">
      <dgm:prSet presAssocID="{A096613E-6079-4EB3-879D-6E69A6BC6289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B1C5C4A-7CD7-4A55-A2C7-069C5EA2BF59}" type="pres">
      <dgm:prSet presAssocID="{9BE612DF-95C0-4F46-B087-8425BAE2CDB9}" presName="sibTrans" presStyleCnt="0"/>
      <dgm:spPr/>
    </dgm:pt>
    <dgm:pt modelId="{01E6CE61-C027-4339-A466-9EF79480C37E}" type="pres">
      <dgm:prSet presAssocID="{58CC9335-42B6-4DB1-BAA7-26E3A0BD41E1}" presName="composite" presStyleCnt="0"/>
      <dgm:spPr/>
    </dgm:pt>
    <dgm:pt modelId="{7E8CB996-53FB-40E5-AEDF-FCC7E88023EA}" type="pres">
      <dgm:prSet presAssocID="{58CC9335-42B6-4DB1-BAA7-26E3A0BD41E1}" presName="ParentText" presStyleLbl="node1" presStyleIdx="1" presStyleCnt="2" custScaleX="205548" custScaleY="268860" custLinFactNeighborX="-5056" custLinFactNeighborY="-111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0FE93B5-6EFF-47A7-AF1F-0C4C3614422B}" srcId="{61EE6156-0829-4DEC-A4DB-31622C7FC9A8}" destId="{A096613E-6079-4EB3-879D-6E69A6BC6289}" srcOrd="0" destOrd="0" parTransId="{8FC0F781-09DB-4E05-AC40-04B7DFD14980}" sibTransId="{9BE612DF-95C0-4F46-B087-8425BAE2CDB9}"/>
    <dgm:cxn modelId="{2BDD3A57-42A8-4FAF-A8B2-8723F29B4BB3}" type="presOf" srcId="{61EE6156-0829-4DEC-A4DB-31622C7FC9A8}" destId="{4A9C7335-2D41-4F94-8EB6-DA2E28D4AD5E}" srcOrd="0" destOrd="0" presId="urn:microsoft.com/office/officeart/2005/8/layout/StepDownProcess"/>
    <dgm:cxn modelId="{1D75FA2B-8E34-4D6A-81A8-98CAE002F512}" srcId="{61EE6156-0829-4DEC-A4DB-31622C7FC9A8}" destId="{58CC9335-42B6-4DB1-BAA7-26E3A0BD41E1}" srcOrd="1" destOrd="0" parTransId="{30F8DE8B-2466-44B2-8DF1-A8CD69AABC08}" sibTransId="{B7DBEC53-F961-493F-BFBE-CBAD5C0D23A1}"/>
    <dgm:cxn modelId="{E3C4D37C-0415-4118-A695-93D0816B0ADC}" type="presOf" srcId="{58CC9335-42B6-4DB1-BAA7-26E3A0BD41E1}" destId="{7E8CB996-53FB-40E5-AEDF-FCC7E88023EA}" srcOrd="0" destOrd="0" presId="urn:microsoft.com/office/officeart/2005/8/layout/StepDownProcess"/>
    <dgm:cxn modelId="{AE15AEFE-7600-4BD7-89E7-2E86D30BDE2F}" type="presOf" srcId="{A096613E-6079-4EB3-879D-6E69A6BC6289}" destId="{D4B50D44-DCD5-49F6-B5E7-4476116AB2B9}" srcOrd="0" destOrd="0" presId="urn:microsoft.com/office/officeart/2005/8/layout/StepDownProcess"/>
    <dgm:cxn modelId="{50ADC120-3355-450D-A84E-DD56FEB86367}" type="presParOf" srcId="{4A9C7335-2D41-4F94-8EB6-DA2E28D4AD5E}" destId="{0A1D86ED-2BE6-46C6-BDE4-F9AD93E0A0A9}" srcOrd="0" destOrd="0" presId="urn:microsoft.com/office/officeart/2005/8/layout/StepDownProcess"/>
    <dgm:cxn modelId="{01CED538-0C44-461D-8386-88BE2DFD48C7}" type="presParOf" srcId="{0A1D86ED-2BE6-46C6-BDE4-F9AD93E0A0A9}" destId="{4AF4D4B1-804D-4DAE-978A-AB82CD041619}" srcOrd="0" destOrd="0" presId="urn:microsoft.com/office/officeart/2005/8/layout/StepDownProcess"/>
    <dgm:cxn modelId="{AB714A2C-4D7D-43B8-B75C-825A1B059C5D}" type="presParOf" srcId="{0A1D86ED-2BE6-46C6-BDE4-F9AD93E0A0A9}" destId="{D4B50D44-DCD5-49F6-B5E7-4476116AB2B9}" srcOrd="1" destOrd="0" presId="urn:microsoft.com/office/officeart/2005/8/layout/StepDownProcess"/>
    <dgm:cxn modelId="{1ADC8742-763C-4CD2-A593-3D08EF4EBB68}" type="presParOf" srcId="{0A1D86ED-2BE6-46C6-BDE4-F9AD93E0A0A9}" destId="{685BB19D-ABC2-43EE-82C2-959BA382149C}" srcOrd="2" destOrd="0" presId="urn:microsoft.com/office/officeart/2005/8/layout/StepDownProcess"/>
    <dgm:cxn modelId="{B94E9575-BAFB-46BA-B9FE-24F665C54C44}" type="presParOf" srcId="{4A9C7335-2D41-4F94-8EB6-DA2E28D4AD5E}" destId="{3B1C5C4A-7CD7-4A55-A2C7-069C5EA2BF59}" srcOrd="1" destOrd="0" presId="urn:microsoft.com/office/officeart/2005/8/layout/StepDownProcess"/>
    <dgm:cxn modelId="{45302BA2-CEF3-41A3-B641-4977A7D63FA2}" type="presParOf" srcId="{4A9C7335-2D41-4F94-8EB6-DA2E28D4AD5E}" destId="{01E6CE61-C027-4339-A466-9EF79480C37E}" srcOrd="2" destOrd="0" presId="urn:microsoft.com/office/officeart/2005/8/layout/StepDownProcess"/>
    <dgm:cxn modelId="{D1F40504-CDD7-4B98-9D24-73D6672DCB37}" type="presParOf" srcId="{01E6CE61-C027-4339-A466-9EF79480C37E}" destId="{7E8CB996-53FB-40E5-AEDF-FCC7E88023E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4D4B1-804D-4DAE-978A-AB82CD041619}">
      <dsp:nvSpPr>
        <dsp:cNvPr id="0" name=""/>
        <dsp:cNvSpPr/>
      </dsp:nvSpPr>
      <dsp:spPr>
        <a:xfrm rot="5400000">
          <a:off x="1141232" y="2359205"/>
          <a:ext cx="1261783" cy="24012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50D44-DCD5-49F6-B5E7-4476116AB2B9}">
      <dsp:nvSpPr>
        <dsp:cNvPr id="0" name=""/>
        <dsp:cNvSpPr/>
      </dsp:nvSpPr>
      <dsp:spPr>
        <a:xfrm>
          <a:off x="907086" y="0"/>
          <a:ext cx="6875092" cy="139523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0" kern="1200" dirty="0" smtClean="0"/>
            <a:t>“</a:t>
          </a:r>
          <a:r>
            <a:rPr lang="es-MX" sz="9600" kern="1200" dirty="0" smtClean="0"/>
            <a:t>Amistad”</a:t>
          </a:r>
          <a:endParaRPr lang="es-MX" sz="11500" kern="1200" dirty="0"/>
        </a:p>
      </dsp:txBody>
      <dsp:txXfrm>
        <a:off x="975208" y="68122"/>
        <a:ext cx="6738848" cy="1258986"/>
      </dsp:txXfrm>
    </dsp:sp>
    <dsp:sp modelId="{685BB19D-ABC2-43EE-82C2-959BA382149C}">
      <dsp:nvSpPr>
        <dsp:cNvPr id="0" name=""/>
        <dsp:cNvSpPr/>
      </dsp:nvSpPr>
      <dsp:spPr>
        <a:xfrm>
          <a:off x="4832980" y="14541"/>
          <a:ext cx="1956148" cy="1521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CB996-53FB-40E5-AEDF-FCC7E88023EA}">
      <dsp:nvSpPr>
        <dsp:cNvPr id="0" name=""/>
        <dsp:cNvSpPr/>
      </dsp:nvSpPr>
      <dsp:spPr>
        <a:xfrm>
          <a:off x="3214700" y="1571606"/>
          <a:ext cx="5528389" cy="5061619"/>
        </a:xfrm>
        <a:prstGeom prst="roundRect">
          <a:avLst>
            <a:gd name="adj" fmla="val 1667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accent2">
                  <a:lumMod val="50000"/>
                </a:schemeClr>
              </a:solidFill>
            </a:rPr>
            <a:t>Es una relación afectiva entre dos o más personas; es una de las relaciones interpersonales más comunes que la mayoría de las personas tiene en la vida.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accent2">
                  <a:lumMod val="50000"/>
                </a:schemeClr>
              </a:solidFill>
            </a:rPr>
            <a:t>Se da en distintas etapas de la vida y en diferentes grados de importancia y trascendencia; nace cuando las personas encuentran inquietudes comunes. Hay amistades que nacen a los pocos minutos de relacionarse y otras que tardan años en hacerlo.</a:t>
          </a:r>
          <a:endParaRPr lang="es-MX" sz="25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61832" y="1818738"/>
        <a:ext cx="5034125" cy="456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6DC7E-ADCE-42F8-96FD-28D76BB1EEB5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482B-DAA2-4A2E-8FE8-45DED3A588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93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0FC6-9E76-4D32-92AA-039522DB34B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5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FAA3CD0-8BDF-43A1-B20C-EB23BE2B62AA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9A60EE9-4F7E-4CB6-B00A-16D47CBABE5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residentes.com/amor/" TargetMode="External"/><Relationship Id="rId7" Type="http://schemas.openxmlformats.org/officeDocument/2006/relationships/hyperlink" Target="http://www.psicologia-para-no-psicologos.com/2011/07/elementos-basicos-del-amor.html" TargetMode="External"/><Relationship Id="rId2" Type="http://schemas.openxmlformats.org/officeDocument/2006/relationships/hyperlink" Target="http://www.revista.unam.mx/vol.9/num11/art90/art90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quo.es/ciencia/psicologia/pero_que_es_el_amo" TargetMode="External"/><Relationship Id="rId5" Type="http://schemas.openxmlformats.org/officeDocument/2006/relationships/hyperlink" Target="http://www.yopsicologo.com/files/amor_psicologia.html" TargetMode="External"/><Relationship Id="rId4" Type="http://schemas.openxmlformats.org/officeDocument/2006/relationships/hyperlink" Target="http://depsicologia.com/psicologia-del-am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7071929" y="4221088"/>
            <a:ext cx="1981200" cy="1828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Grupo:617</a:t>
            </a:r>
          </a:p>
          <a:p>
            <a:r>
              <a:rPr lang="es-MX" sz="18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Fecha: /04/13</a:t>
            </a:r>
            <a:endParaRPr lang="es-MX" sz="18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12768" cy="6336704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MX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Universidad Nacional Autónoma de México</a:t>
            </a:r>
            <a:br>
              <a:rPr lang="es-MX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Colegio de Ciencias y Humanidades</a:t>
            </a:r>
            <a:r>
              <a:rPr lang="es-MX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MX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Plantel Azcapotzalco</a:t>
            </a:r>
            <a:b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Psicología II</a:t>
            </a:r>
            <a:b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Alumnos</a:t>
            </a: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: Olmos Colín Carlos Antonio</a:t>
            </a:r>
            <a: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Rendón Batista Gemma Nayeli</a:t>
            </a:r>
            <a:r>
              <a:rPr lang="es-MX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s-MX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Rodríguez Martínez </a:t>
            </a:r>
            <a:r>
              <a:rPr lang="es-MX" sz="1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Estefania</a:t>
            </a: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s-MX" sz="1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s-MX" sz="18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s-MX" sz="1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Profesora Amalia Pichardo Hernández</a:t>
            </a:r>
            <a:endParaRPr lang="es-MX" sz="1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260648"/>
            <a:ext cx="13681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07543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 redondeado"/>
          <p:cNvSpPr/>
          <p:nvPr/>
        </p:nvSpPr>
        <p:spPr>
          <a:xfrm>
            <a:off x="7092280" y="332656"/>
            <a:ext cx="15841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7092280" y="264163"/>
            <a:ext cx="15841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 descr="http://4.bp.blogspot.com/_Rs6IGuD_maU/TMX7HvJWExI/AAAAAAAAAAU/_4LZr2njbPQ/S230/c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111"/>
            <a:ext cx="1572988" cy="158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20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Uni</a:t>
            </a:r>
            <a:endParaRPr lang="es-MX" dirty="0"/>
          </a:p>
        </p:txBody>
      </p:sp>
      <p:pic>
        <p:nvPicPr>
          <p:cNvPr id="3" name="2 Imagen" descr="pensamientos-cristianos-amist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85720" y="3714752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b="1" spc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Algunas frases para alegrarles el resto del día (:</a:t>
            </a:r>
            <a:r>
              <a:rPr lang="es-MX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es-MX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es-MX" sz="1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amigo es uno que lo sabe todo de ti y a pesar de ello te quiere.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Elbert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MX" sz="18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Hubbard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(1856-1915) Ensayista estadounidense.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 hasta que te duela. Si te duele es buena señal.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Madre Teresa de </a:t>
            </a:r>
            <a:r>
              <a:rPr lang="es-MX" sz="1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Calcuta </a:t>
            </a:r>
            <a:r>
              <a:rPr lang="es-MX" sz="1800" b="1" i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(1910-1997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Misionera de origen albanés naturalizada india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amistad es más difícil y más rara que el amor. Por eso, hay que salvarla como sea.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Alberto Moravia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(1907-1990) Alberto Pincherle. Escritor italiano.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hermano puede no ser un amigo, pero un amigo será siempre un hermano.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Demetrio de Falero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(350 AC-280 AC) Orador, filósofo y gobernante ateniense.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un beso, sabrás todo lo que he callado.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Pablo Neruda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(1904-1973) Poeta chileno.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Cuando mi voz calle con la muerte, mi corazón te seguirá hablando.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Rabindranath Tagore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(1861-1941) Filósofo y escritor indio.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olvides nunca que el primer beso no se da con la boca, sino con los ojos.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 K. </a:t>
            </a:r>
            <a:r>
              <a:rPr lang="es-MX" sz="18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Bernhardt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Escritor alemán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amistad es un alma que habita en dos cuerpos; un corazón que habita en dos almas.</a:t>
            </a:r>
            <a:b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Aristóteles </a:t>
            </a:r>
            <a:r>
              <a:rPr lang="es-MX" sz="18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(384 AC-322 AC) Filósofo griego</a:t>
            </a:r>
            <a:r>
              <a:rPr lang="es-MX" sz="1800" i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s-MX" sz="16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C349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6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C349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6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C349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s-MX" sz="1600" b="1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sz="1600" b="1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es-MX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endParaRPr lang="es-MX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23527" y="1700807"/>
            <a:ext cx="4333567" cy="4954591"/>
          </a:xfrm>
        </p:spPr>
        <p:txBody>
          <a:bodyPr>
            <a:noAutofit/>
          </a:bodyPr>
          <a:lstStyle/>
          <a:p>
            <a:pPr algn="ctr"/>
            <a:r>
              <a:rPr lang="es-MX" sz="1600" b="1" dirty="0" smtClean="0"/>
              <a:t>E</a:t>
            </a:r>
            <a:r>
              <a:rPr lang="es-MX" sz="1600" dirty="0" smtClean="0"/>
              <a:t>s difícil de definir por las distintas percepciones, pero es seguro que las definiciones teóricas y las vivencias personales </a:t>
            </a:r>
          </a:p>
          <a:p>
            <a:pPr marL="45720" indent="0" algn="ctr">
              <a:buNone/>
            </a:pPr>
            <a:endParaRPr lang="es-MX" sz="1600" dirty="0" smtClean="0"/>
          </a:p>
          <a:p>
            <a:pPr algn="ctr"/>
            <a:r>
              <a:rPr lang="es-MX" sz="1600" b="1" dirty="0" smtClean="0"/>
              <a:t>El </a:t>
            </a:r>
            <a:r>
              <a:rPr lang="es-MX" sz="1600" b="1" dirty="0"/>
              <a:t>amor es un conjunto de sentimientos que resultan de una serie de actitudes, emociones y experiencias. Intensificando las relaciones interpersonales del ser humano. </a:t>
            </a:r>
          </a:p>
          <a:p>
            <a:pPr marL="45720" indent="0" algn="ctr">
              <a:buNone/>
            </a:pPr>
            <a:endParaRPr lang="es-MX" sz="1600" dirty="0"/>
          </a:p>
          <a:p>
            <a:pPr algn="ctr"/>
            <a:r>
              <a:rPr lang="es-MX" sz="1600" dirty="0" smtClean="0"/>
              <a:t>No </a:t>
            </a:r>
            <a:r>
              <a:rPr lang="es-MX" sz="1600" dirty="0"/>
              <a:t>necesariamente tiene que ser con una persona, ya que hay distintas maneras  en las que se manifiesta el amor. Pero el amor hace más referencia a la búsqueda  y unión con otro ser que le haga sentirse </a:t>
            </a:r>
            <a:r>
              <a:rPr lang="es-MX" sz="1600" dirty="0" smtClean="0"/>
              <a:t>completo. </a:t>
            </a:r>
            <a:endParaRPr lang="es-MX" sz="1600" dirty="0"/>
          </a:p>
          <a:p>
            <a:endParaRPr lang="es-MX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Concepto de amor </a:t>
            </a:r>
            <a:endParaRPr lang="es-MX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lafrasedeldia.com.es/wp-content/uploads/2012/09/frases-con-imagenes-de-amor-y-amist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0" r="24115" b="25294"/>
          <a:stretch/>
        </p:blipFill>
        <p:spPr bwMode="auto">
          <a:xfrm>
            <a:off x="6675455" y="1492256"/>
            <a:ext cx="211328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cadacr.files.wordpress.com/2011/12/padres-ancia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71" y="4825347"/>
            <a:ext cx="3312368" cy="18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RjAvaN66mOWCO-FmMmLvV1Z5VCG_P4tkaSEQ7yjhJ5XH3Fhzz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293">
            <a:off x="7711037" y="5018790"/>
            <a:ext cx="1241205" cy="1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hbhandbags.com.mx/NEWS/num_octubre/15_OCT/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6"/>
          <a:stretch/>
        </p:blipFill>
        <p:spPr bwMode="auto">
          <a:xfrm rot="20874591">
            <a:off x="4772364" y="3454728"/>
            <a:ext cx="2088232" cy="18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3.gstatic.com/images?q=tbn:ANd9GcQO24Ix1N5JhjHGykApgNPP2AIj2svAq41QbQpmUNUqJ61BZLXb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210">
            <a:off x="4719204" y="1626952"/>
            <a:ext cx="2079308" cy="19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662256"/>
          </a:xfrm>
        </p:spPr>
        <p:txBody>
          <a:bodyPr/>
          <a:lstStyle/>
          <a:p>
            <a:r>
              <a:rPr lang="es-MX" sz="2400" b="1" dirty="0" smtClean="0"/>
              <a:t>El primer amor </a:t>
            </a:r>
            <a:r>
              <a:rPr lang="es-MX" sz="2000" dirty="0" smtClean="0"/>
              <a:t>– la madreo sustituto-  </a:t>
            </a:r>
            <a:r>
              <a:rPr lang="es-MX" sz="2000" b="1" dirty="0" smtClean="0"/>
              <a:t>ideas de Fromm</a:t>
            </a:r>
          </a:p>
          <a:p>
            <a:endParaRPr lang="es-MX" sz="1800" b="1" dirty="0" smtClean="0"/>
          </a:p>
          <a:p>
            <a:r>
              <a:rPr lang="es-MX" sz="1800" b="1" dirty="0" smtClean="0"/>
              <a:t>La cual dice que con base a este amor el individua esta listo para buscar amor fuera del núcleo familiar, con confianza y seguridad.</a:t>
            </a:r>
          </a:p>
          <a:p>
            <a:pPr marL="45720" indent="0">
              <a:buNone/>
            </a:pPr>
            <a:r>
              <a:rPr lang="es-MX" sz="1800" b="1" dirty="0" smtClean="0"/>
              <a:t> </a:t>
            </a:r>
          </a:p>
          <a:p>
            <a:r>
              <a:rPr lang="es-MX" sz="1800" b="1" dirty="0" smtClean="0"/>
              <a:t>Formando su deseo de amar y sentir atracción por otras personas </a:t>
            </a:r>
          </a:p>
          <a:p>
            <a:endParaRPr lang="es-MX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Primer amor </a:t>
            </a:r>
            <a:endParaRPr lang="es-MX" dirty="0"/>
          </a:p>
        </p:txBody>
      </p:sp>
      <p:pic>
        <p:nvPicPr>
          <p:cNvPr id="6" name="Picture 12" descr="http://t1.gstatic.com/images?q=tbn:ANd9GcS1UtW7GmrYzO6bI9Y24rrH8mTy7YKAmiD_BWlrT1xCiVRPKd0v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40" y="1619605"/>
            <a:ext cx="4342366" cy="19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cx-MC_zDJR4/UB2-WODrsOI/AAAAAAAAAak/CmfOfJmeLMo/s1600/primer_amor_5_1024x768_133279765966___485x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583">
            <a:off x="4919329" y="3717032"/>
            <a:ext cx="38377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1600" dirty="0" smtClean="0"/>
              <a:t>« </a:t>
            </a:r>
            <a:r>
              <a:rPr lang="es-ES_tradnl" sz="1800" dirty="0" smtClean="0"/>
              <a:t>El </a:t>
            </a:r>
            <a:r>
              <a:rPr lang="es-ES_tradnl" sz="1800" dirty="0"/>
              <a:t>amor es una exploración de sí mismos, de los demás, de la relación con los </a:t>
            </a:r>
            <a:r>
              <a:rPr lang="es-ES_tradnl" sz="1800" dirty="0" smtClean="0"/>
              <a:t>amigos»</a:t>
            </a:r>
          </a:p>
          <a:p>
            <a:endParaRPr lang="es-MX" sz="1600" dirty="0" smtClean="0"/>
          </a:p>
          <a:p>
            <a:r>
              <a:rPr lang="es-ES_tradnl" sz="1600" dirty="0" smtClean="0"/>
              <a:t>Desde pequeños  los individuos </a:t>
            </a:r>
            <a:r>
              <a:rPr lang="es-ES_tradnl" sz="1600" dirty="0"/>
              <a:t>establece una diferenciación entre la amistad y el </a:t>
            </a:r>
            <a:r>
              <a:rPr lang="es-ES_tradnl" sz="1600" dirty="0" smtClean="0"/>
              <a:t>enamoramiento.</a:t>
            </a:r>
            <a:endParaRPr lang="es-MX" sz="1600" dirty="0" smtClean="0"/>
          </a:p>
          <a:p>
            <a:r>
              <a:rPr lang="es-MX" sz="1600" dirty="0" smtClean="0"/>
              <a:t>Al enamorarse suceden distintos cambios en el sujeto y empiezan por:</a:t>
            </a:r>
          </a:p>
          <a:p>
            <a:endParaRPr lang="es-MX" sz="1600" dirty="0"/>
          </a:p>
          <a:p>
            <a:r>
              <a:rPr lang="es-MX" sz="1600" dirty="0" smtClean="0"/>
              <a:t>*</a:t>
            </a:r>
            <a:r>
              <a:rPr lang="es-ES_tradnl" sz="1600" dirty="0"/>
              <a:t>Recorre su pasado, hace un balance de él, pero también quiere saberlo todo de la persona amada</a:t>
            </a:r>
            <a:endParaRPr lang="es-MX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590248"/>
          </a:xfrm>
        </p:spPr>
        <p:txBody>
          <a:bodyPr>
            <a:normAutofit/>
          </a:bodyPr>
          <a:lstStyle/>
          <a:p>
            <a:r>
              <a:rPr lang="es-ES_tradnl" sz="1600" dirty="0"/>
              <a:t>el nuevo objeto de amor con el que se desea fundir física y </a:t>
            </a:r>
            <a:r>
              <a:rPr lang="es-ES_tradnl" sz="1600" dirty="0" smtClean="0"/>
              <a:t>psicológicamente.</a:t>
            </a:r>
          </a:p>
          <a:p>
            <a:endParaRPr lang="es-MX" sz="1600" dirty="0" smtClean="0"/>
          </a:p>
          <a:p>
            <a:r>
              <a:rPr lang="es-ES_tradnl" sz="1600" dirty="0"/>
              <a:t>amamos, idealizamos al objeto amado, queremos incluso a quienes no nos aman, perdonamos y vamos más allá de </a:t>
            </a:r>
            <a:r>
              <a:rPr lang="es-ES_tradnl" sz="1600" dirty="0" smtClean="0"/>
              <a:t>los </a:t>
            </a:r>
            <a:r>
              <a:rPr lang="es-ES_tradnl" sz="1600" dirty="0"/>
              <a:t>límites de la </a:t>
            </a:r>
            <a:r>
              <a:rPr lang="es-ES_tradnl" sz="1600" dirty="0" smtClean="0"/>
              <a:t>razón.</a:t>
            </a:r>
          </a:p>
          <a:p>
            <a:endParaRPr lang="es-ES_tradnl" sz="1600" dirty="0"/>
          </a:p>
          <a:p>
            <a:r>
              <a:rPr lang="es-ES_tradnl" sz="1600" b="1" dirty="0"/>
              <a:t>Esto los niños lo saben, por eso, no confunden la amistad con el amor. </a:t>
            </a:r>
            <a:endParaRPr lang="es-MX" sz="1600" b="1" dirty="0"/>
          </a:p>
          <a:p>
            <a:endParaRPr lang="es-MX" sz="16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"</a:t>
            </a:r>
            <a:r>
              <a:rPr lang="es-ES_tradnl" sz="2800" dirty="0"/>
              <a:t>el primer amor no se olvida nunca", </a:t>
            </a:r>
            <a:r>
              <a:rPr lang="es-ES_tradnl" sz="2800" dirty="0" smtClean="0"/>
              <a:t>(</a:t>
            </a:r>
            <a:r>
              <a:rPr lang="es-ES_tradnl" sz="1800" dirty="0" smtClean="0"/>
              <a:t>Francesco </a:t>
            </a:r>
            <a:r>
              <a:rPr lang="es-ES_tradnl" sz="1800" dirty="0"/>
              <a:t>Alberoni </a:t>
            </a:r>
            <a:r>
              <a:rPr lang="es-ES_tradnl" sz="1800" dirty="0" smtClean="0"/>
              <a:t>)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1346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pPr algn="ctr"/>
            <a:r>
              <a:rPr lang="es-MX" dirty="0" smtClean="0"/>
              <a:t>Amor productivo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827584" y="1412776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Cuidado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843808" y="198884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Respeto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876256" y="134076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 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860032" y="1988840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Responsabilidad </a:t>
            </a:r>
            <a:endParaRPr lang="es-MX" dirty="0"/>
          </a:p>
        </p:txBody>
      </p:sp>
      <p:sp>
        <p:nvSpPr>
          <p:cNvPr id="12" name="11 Flecha abajo"/>
          <p:cNvSpPr/>
          <p:nvPr/>
        </p:nvSpPr>
        <p:spPr>
          <a:xfrm>
            <a:off x="1331640" y="1988840"/>
            <a:ext cx="360040" cy="15121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3491880" y="2564904"/>
            <a:ext cx="216024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5724128" y="2492896"/>
            <a:ext cx="216024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7596336" y="1772816"/>
            <a:ext cx="288032" cy="16561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11560" y="3501008"/>
            <a:ext cx="1944216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D60093"/>
                </a:solidFill>
              </a:rPr>
              <a:t>Si mismo 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Los otros 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Lo otro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60032" y="3717032"/>
            <a:ext cx="1520552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Poder </a:t>
            </a:r>
            <a:r>
              <a:rPr lang="es-MX" dirty="0" smtClean="0">
                <a:solidFill>
                  <a:srgbClr val="D60093"/>
                </a:solidFill>
              </a:rPr>
              <a:t>decidir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tx1"/>
                </a:solidFill>
              </a:rPr>
              <a:t>y asumir lo que decidimos 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843808" y="3861048"/>
            <a:ext cx="1656184" cy="26642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Re</a:t>
            </a:r>
            <a:r>
              <a:rPr lang="es-MX" dirty="0" smtClean="0">
                <a:solidFill>
                  <a:srgbClr val="D60093"/>
                </a:solidFill>
              </a:rPr>
              <a:t>conocer </a:t>
            </a:r>
            <a:r>
              <a:rPr lang="es-MX" dirty="0" smtClean="0">
                <a:solidFill>
                  <a:schemeClr val="tx1"/>
                </a:solidFill>
              </a:rPr>
              <a:t>la diferencia del otro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04248" y="3429000"/>
            <a:ext cx="2016224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Sujeto-objeto, relación y su movimiento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20 Flecha doblada"/>
          <p:cNvSpPr/>
          <p:nvPr/>
        </p:nvSpPr>
        <p:spPr>
          <a:xfrm rot="5400000">
            <a:off x="7056277" y="134634"/>
            <a:ext cx="900100" cy="1404156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5508104" y="836712"/>
            <a:ext cx="360040" cy="10081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>
            <a:off x="3563888" y="836712"/>
            <a:ext cx="288032" cy="108012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oblada"/>
          <p:cNvSpPr/>
          <p:nvPr/>
        </p:nvSpPr>
        <p:spPr>
          <a:xfrm rot="16200000" flipH="1">
            <a:off x="1367644" y="80628"/>
            <a:ext cx="576064" cy="165618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24 Flecha doblada hacia arriba"/>
          <p:cNvSpPr/>
          <p:nvPr/>
        </p:nvSpPr>
        <p:spPr>
          <a:xfrm>
            <a:off x="4716016" y="5373216"/>
            <a:ext cx="3024336" cy="720080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4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Elementos comunes para todas las formas de amor </a:t>
            </a:r>
            <a:endParaRPr lang="es-MX" dirty="0"/>
          </a:p>
        </p:txBody>
      </p:sp>
      <p:pic>
        <p:nvPicPr>
          <p:cNvPr id="4" name="3 Marcador de contenido" descr="3101695-cuidado-mano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627353">
            <a:off x="457200" y="2738628"/>
            <a:ext cx="3657600" cy="2295144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sz="32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Cuidado 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ES" dirty="0" smtClean="0"/>
              <a:t>Preocupación por la vida y el crecimiento de lo que amamos.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responsabilidad_valores_fundacion_televisa_definicion1-515x4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210374">
            <a:off x="4656132" y="1898113"/>
            <a:ext cx="3657600" cy="2968693"/>
          </a:xfrm>
        </p:spPr>
      </p:pic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3754760" cy="5335488"/>
          </a:xfrm>
        </p:spPr>
        <p:txBody>
          <a:bodyPr/>
          <a:lstStyle/>
          <a:p>
            <a:pPr algn="ctr">
              <a:buNone/>
            </a:pPr>
            <a:endParaRPr lang="es-MX" sz="3200" b="1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sz="3200" b="1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sz="3200" b="1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sz="32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Responsabilidad</a:t>
            </a:r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Estar listo y dispuesto a responder.</a:t>
            </a:r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42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397297_2400426846950_3980391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189" t="5814" r="7187" b="20401"/>
          <a:stretch>
            <a:fillRect/>
          </a:stretch>
        </p:blipFill>
        <p:spPr>
          <a:xfrm rot="688895">
            <a:off x="683568" y="1988840"/>
            <a:ext cx="3168352" cy="3168352"/>
          </a:xfrm>
        </p:spPr>
      </p:pic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Respeto </a:t>
            </a:r>
          </a:p>
          <a:p>
            <a:pPr algn="ctr">
              <a:buNone/>
            </a:pPr>
            <a:r>
              <a:rPr lang="es-ES_tradnl" dirty="0" smtClean="0"/>
              <a:t>Conciencia de la individualidad única del ser que amamos, preocuparse porque la otra persona crezca y se desarrolle tal como es. Sólo existe sobre la base de la libertad</a:t>
            </a:r>
            <a:endParaRPr lang="es-MX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7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657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s-ES_tradnl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ES_tradnl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ES_tradnl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Conocimiento </a:t>
            </a:r>
          </a:p>
          <a:p>
            <a:pPr algn="ctr">
              <a:buNone/>
            </a:pPr>
            <a:endParaRPr lang="es-ES_tradnl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ES_tradnl" dirty="0" smtClean="0"/>
              <a:t>Penetración activa en la otra persona, en la que la unión satisface mi deseo de conocer.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4 Marcador de contenido" descr="amor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806232">
            <a:off x="4270375" y="2510028"/>
            <a:ext cx="3657600" cy="2752344"/>
          </a:xfrm>
        </p:spPr>
      </p:pic>
    </p:spTree>
    <p:extLst>
      <p:ext uri="{BB962C8B-B14F-4D97-AF65-F5344CB8AC3E}">
        <p14:creationId xmlns:p14="http://schemas.microsoft.com/office/powerpoint/2010/main" val="869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h-BE4FQpcyhTP67I2AMAxAcT_cS1C1eAX9_KCuqqrd-ob2y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Autofit/>
          </a:bodyPr>
          <a:lstStyle/>
          <a:p>
            <a:r>
              <a:rPr lang="es-MX" sz="8000" b="1" dirty="0" smtClean="0">
                <a:solidFill>
                  <a:srgbClr val="FF3399"/>
                </a:solidFill>
              </a:rPr>
              <a:t>“</a:t>
            </a:r>
            <a:r>
              <a:rPr lang="es-MX" sz="8000" b="1" u="sng" dirty="0" smtClean="0">
                <a:solidFill>
                  <a:srgbClr val="FF3399"/>
                </a:solidFill>
              </a:rPr>
              <a:t>Amor y Amistad</a:t>
            </a:r>
            <a:r>
              <a:rPr lang="es-MX" sz="8000" b="1" dirty="0" smtClean="0">
                <a:solidFill>
                  <a:srgbClr val="FF3399"/>
                </a:solidFill>
              </a:rPr>
              <a:t>”</a:t>
            </a:r>
            <a:endParaRPr lang="es-MX" sz="8000" b="1" dirty="0">
              <a:solidFill>
                <a:srgbClr val="FF3399"/>
              </a:solidFill>
            </a:endParaRPr>
          </a:p>
        </p:txBody>
      </p:sp>
      <p:pic>
        <p:nvPicPr>
          <p:cNvPr id="4" name="3 Imagen" descr="descarg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3076580" cy="3000396"/>
          </a:xfrm>
          <a:prstGeom prst="rect">
            <a:avLst/>
          </a:prstGeom>
        </p:spPr>
      </p:pic>
      <p:pic>
        <p:nvPicPr>
          <p:cNvPr id="5" name="4 Imagen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705219"/>
            <a:ext cx="2428892" cy="2357454"/>
          </a:xfrm>
          <a:prstGeom prst="rect">
            <a:avLst/>
          </a:prstGeom>
        </p:spPr>
      </p:pic>
      <p:pic>
        <p:nvPicPr>
          <p:cNvPr id="6" name="5 Imagen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357562"/>
            <a:ext cx="3071834" cy="30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84312" y="260648"/>
            <a:ext cx="7575376" cy="3168351"/>
          </a:xfrm>
        </p:spPr>
        <p:txBody>
          <a:bodyPr/>
          <a:lstStyle/>
          <a:p>
            <a:pPr algn="ctr"/>
            <a:r>
              <a:rPr lang="es-MX" sz="5400" dirty="0" smtClean="0"/>
              <a:t>Manifestaciones del amor </a:t>
            </a:r>
            <a:endParaRPr lang="es-MX" sz="5400" dirty="0"/>
          </a:p>
        </p:txBody>
      </p:sp>
      <p:pic>
        <p:nvPicPr>
          <p:cNvPr id="4098" name="Picture 2" descr="http://guardiaoscura.files.wordpress.com/2012/12/liberal-arts-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4708"/>
          <a:stretch/>
        </p:blipFill>
        <p:spPr bwMode="auto">
          <a:xfrm>
            <a:off x="3995936" y="3284984"/>
            <a:ext cx="4422913" cy="34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HMnv_100Lzc/TaYVZ6IQq2I/AAAAAAAABgs/O9jkO6JAUYI/s400/madre+e+hi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677">
            <a:off x="1422469" y="5040219"/>
            <a:ext cx="2256268" cy="16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R9uI9BfhNzbY0qVrKPj5d-1CrMQJXsmm6cndGQWxNJj6ARjUMW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21">
            <a:off x="581982" y="3056676"/>
            <a:ext cx="23241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95536" y="2045928"/>
            <a:ext cx="4038600" cy="4407408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E</a:t>
            </a:r>
            <a:r>
              <a:rPr lang="es-MX" dirty="0"/>
              <a:t>s</a:t>
            </a:r>
            <a:r>
              <a:rPr lang="es-MX" dirty="0" smtClean="0"/>
              <a:t> </a:t>
            </a:r>
            <a:r>
              <a:rPr lang="es-MX" dirty="0"/>
              <a:t>sano amor hacia uno </a:t>
            </a:r>
            <a:r>
              <a:rPr lang="es-MX" dirty="0" smtClean="0"/>
              <a:t>mismo.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Es un prerrequisito para el autoestima 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 </a:t>
            </a:r>
            <a:r>
              <a:rPr lang="es-MX" sz="2400" dirty="0"/>
              <a:t>Es algo positivo para el desarrollo personal e indispensable para las buenas relaciones </a:t>
            </a:r>
            <a:r>
              <a:rPr lang="es-MX" sz="2400" dirty="0" smtClean="0"/>
              <a:t>interpersonales.</a:t>
            </a:r>
            <a:endParaRPr lang="es-MX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940152" y="4149080"/>
            <a:ext cx="859904" cy="527721"/>
          </a:xfrm>
        </p:spPr>
        <p:txBody>
          <a:bodyPr>
            <a:normAutofit lnSpcReduction="10000"/>
          </a:bodyPr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9358" y="260649"/>
            <a:ext cx="8439472" cy="1337320"/>
          </a:xfrm>
        </p:spPr>
        <p:txBody>
          <a:bodyPr/>
          <a:lstStyle/>
          <a:p>
            <a:r>
              <a:rPr lang="es-MX" dirty="0" smtClean="0"/>
              <a:t>Amor autopersonal 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 smtClean="0"/>
              <a:t>(Amor propio)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122" name="Picture 2" descr="http://3.bp.blogspot.com/_CFB15T6qfVI/TGMa58BO7bI/AAAAAAAAAA0/sYJQ3b3U_8g/s1600/Autoesti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9604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s-MX" dirty="0"/>
              <a:t>Es el amor compasivo</a:t>
            </a:r>
            <a:r>
              <a:rPr lang="es-MX" dirty="0" smtClean="0"/>
              <a:t>, altruista  que </a:t>
            </a:r>
            <a:r>
              <a:rPr lang="es-MX" dirty="0"/>
              <a:t>se profesa sin esperar nada a cambio</a:t>
            </a:r>
            <a:r>
              <a:rPr lang="es-MX" dirty="0" smtClean="0"/>
              <a:t>.</a:t>
            </a:r>
          </a:p>
          <a:p>
            <a:pPr algn="ctr"/>
            <a:r>
              <a:rPr lang="es-MX" sz="2400" dirty="0"/>
              <a:t>El </a:t>
            </a:r>
            <a:r>
              <a:rPr lang="es-MX" sz="2400" i="1" dirty="0"/>
              <a:t>amor maternal</a:t>
            </a:r>
            <a:r>
              <a:rPr lang="es-MX" sz="2400" dirty="0"/>
              <a:t>, </a:t>
            </a:r>
            <a:r>
              <a:rPr lang="es-MX" sz="2400" dirty="0" smtClean="0"/>
              <a:t>o </a:t>
            </a:r>
            <a:r>
              <a:rPr lang="es-MX" sz="2400" dirty="0"/>
              <a:t>amor de madre a </a:t>
            </a:r>
            <a:r>
              <a:rPr lang="es-MX" sz="2400" dirty="0" smtClean="0"/>
              <a:t>hijo.</a:t>
            </a:r>
            <a:endParaRPr lang="es-MX" sz="2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Amor incondicional </a:t>
            </a:r>
            <a:endParaRPr lang="es-MX" dirty="0"/>
          </a:p>
        </p:txBody>
      </p:sp>
      <p:pic>
        <p:nvPicPr>
          <p:cNvPr id="5" name="Picture 4" descr="http://3.bp.blogspot.com/_SVoV0iPtsWk/Sw3hCva5OrI/AAAAAAAAAC4/jymlo88UfWE/s1600/gggggggggggggggggggggggggggggggggrrrrrrrrr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267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29 0.09098 L 0.12501 0.09098 L 0.04792 0.14699 L 0.07709 0.23797 L 5E-6 0.18195 L -0.07708 0.23797 L -0.04791 0.14699 L -0.125 0.09098 L -0.02899 0.09098 L 5E-6 -3.7037E-6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/>
              <a:t> </a:t>
            </a:r>
            <a:r>
              <a:rPr lang="es-MX" sz="3600" dirty="0"/>
              <a:t>Entre hijos y padres </a:t>
            </a:r>
            <a:r>
              <a:rPr lang="es-MX" sz="3200" dirty="0"/>
              <a:t>(y, por extensión, entre descendientes y ancestros).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6080760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Amor filial </a:t>
            </a:r>
            <a:endParaRPr lang="es-MX" dirty="0"/>
          </a:p>
        </p:txBody>
      </p:sp>
      <p:pic>
        <p:nvPicPr>
          <p:cNvPr id="1030" name="Picture 6" descr="http://4.bp.blogspot.com/_Dk8ewbUBINU/SxR8k26ybmI/AAAAAAAAABo/sdCbBegb6zs/s1600/j041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2" y="1556792"/>
            <a:ext cx="4428613" cy="51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n-pablo.com.ar/rol/imagenes/1289335733300_padreehi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087">
            <a:off x="7112854" y="5084142"/>
            <a:ext cx="1831377" cy="15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17714" y="1719072"/>
            <a:ext cx="4426294" cy="4662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3000" dirty="0" smtClean="0"/>
              <a:t>Referente al afecto entre hermanos, pero puede </a:t>
            </a:r>
            <a:r>
              <a:rPr lang="es-MX" sz="3500" dirty="0" smtClean="0"/>
              <a:t>abarcar </a:t>
            </a:r>
            <a:r>
              <a:rPr lang="es-MX" sz="3000" dirty="0" smtClean="0"/>
              <a:t>a otros parientes</a:t>
            </a:r>
            <a:r>
              <a:rPr lang="es-MX" dirty="0" smtClean="0"/>
              <a:t> </a:t>
            </a:r>
            <a:r>
              <a:rPr lang="es-MX" sz="2200" dirty="0" smtClean="0"/>
              <a:t>(exceptuando a los padres).</a:t>
            </a:r>
          </a:p>
          <a:p>
            <a:pPr algn="ctr"/>
            <a:endParaRPr lang="es-MX" sz="2200" dirty="0" smtClean="0"/>
          </a:p>
          <a:p>
            <a:pPr algn="ctr"/>
            <a:r>
              <a:rPr lang="es-MX" sz="2200" dirty="0" smtClean="0"/>
              <a:t> Surge de un sentimiento </a:t>
            </a:r>
            <a:r>
              <a:rPr lang="es-MX" sz="2200" dirty="0"/>
              <a:t>profundo de gratitud y reconocimiento a la familia, y se manifiesta por emociones que apuntan a la convivencia, la </a:t>
            </a:r>
            <a:r>
              <a:rPr lang="es-MX" sz="2200" dirty="0" smtClean="0"/>
              <a:t>colaboración.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931912" cy="465232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Amor fraternal </a:t>
            </a:r>
            <a:endParaRPr lang="es-MX" dirty="0"/>
          </a:p>
        </p:txBody>
      </p:sp>
      <p:pic>
        <p:nvPicPr>
          <p:cNvPr id="2052" name="Picture 4" descr="http://es.dreamstime.com/amor-fraternal-thumb176395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7936" r="15568"/>
          <a:stretch/>
        </p:blipFill>
        <p:spPr bwMode="auto">
          <a:xfrm>
            <a:off x="4499992" y="1556792"/>
            <a:ext cx="25922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2.ec-images.myspacecdn.com/images01/21/b4537060cebe1f4e012c522cfef371e5/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/>
          <a:stretch/>
        </p:blipFill>
        <p:spPr bwMode="auto">
          <a:xfrm>
            <a:off x="6660232" y="5089374"/>
            <a:ext cx="2059515" cy="14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TT8Xz8-2Kb_d1SAqu9GvRnJ5mHyw2Y09RA0sfZg7ou8n7qwRs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5826" r="10859"/>
          <a:stretch/>
        </p:blipFill>
        <p:spPr bwMode="auto">
          <a:xfrm>
            <a:off x="7092280" y="2730096"/>
            <a:ext cx="1944216" cy="1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06272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Amor entre personas capaces de establecer relaciones de </a:t>
            </a:r>
            <a:r>
              <a:rPr lang="es-MX" dirty="0" smtClean="0"/>
              <a:t>pareja.</a:t>
            </a:r>
          </a:p>
          <a:p>
            <a:endParaRPr lang="es-MX" dirty="0"/>
          </a:p>
          <a:p>
            <a:pPr algn="ctr"/>
            <a:r>
              <a:rPr lang="es-MX" sz="2000" dirty="0"/>
              <a:t>Aparece por oposición al amor romántico: no tiene que ser único, no tiene que ser para siempre, no supone una entrega incondicional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Amor confluente </a:t>
            </a:r>
            <a:endParaRPr lang="es-MX" dirty="0"/>
          </a:p>
        </p:txBody>
      </p:sp>
      <p:pic>
        <p:nvPicPr>
          <p:cNvPr id="4098" name="Picture 2" descr="http://farm3.staticflickr.com/2563/4011542599_7dc60a9225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9"/>
          <a:stretch/>
        </p:blipFill>
        <p:spPr bwMode="auto">
          <a:xfrm>
            <a:off x="4788024" y="1700807"/>
            <a:ext cx="4128255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3657600" cy="54795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MX" sz="2600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sexual </a:t>
            </a:r>
          </a:p>
          <a:p>
            <a:pPr algn="ctr">
              <a:buNone/>
            </a:pPr>
            <a:r>
              <a:rPr lang="es-MX" dirty="0" smtClean="0"/>
              <a:t> </a:t>
            </a:r>
          </a:p>
          <a:p>
            <a:pPr lvl="0" algn="ctr">
              <a:buNone/>
            </a:pPr>
            <a:r>
              <a:rPr lang="es-MX" dirty="0" smtClean="0"/>
              <a:t>Incluye el </a:t>
            </a:r>
            <a:r>
              <a:rPr lang="es-MX" i="1" dirty="0" smtClean="0"/>
              <a:t>amor romántico</a:t>
            </a:r>
            <a:r>
              <a:rPr lang="es-MX" dirty="0" smtClean="0"/>
              <a:t> y el </a:t>
            </a:r>
            <a:r>
              <a:rPr lang="es-MX" i="1" dirty="0" smtClean="0"/>
              <a:t>amor confluente</a:t>
            </a:r>
            <a:r>
              <a:rPr lang="es-MX" dirty="0" smtClean="0"/>
              <a:t>. El deseo sexual, según Helen Fisher, es diferente del amor romántico y del afecto </a:t>
            </a:r>
          </a:p>
          <a:p>
            <a:pPr lvl="0" algn="ctr">
              <a:buNone/>
            </a:pPr>
            <a:r>
              <a:rPr lang="es-MX" dirty="0" smtClean="0"/>
              <a:t>Desde el punto de vista de la psicología humanista, el amor </a:t>
            </a:r>
            <a:r>
              <a:rPr lang="es-MX" dirty="0" err="1" smtClean="0"/>
              <a:t>románticoy</a:t>
            </a:r>
            <a:r>
              <a:rPr lang="es-MX" dirty="0" smtClean="0"/>
              <a:t> el amor interpersonal en general está relacionado en gran medida con la autoestima.</a:t>
            </a:r>
          </a:p>
          <a:p>
            <a:pPr algn="ctr">
              <a:buNone/>
            </a:pPr>
            <a:endParaRPr lang="es-MX" dirty="0"/>
          </a:p>
        </p:txBody>
      </p:sp>
      <p:pic>
        <p:nvPicPr>
          <p:cNvPr id="7" name="6 Marcador de contenido" descr="el-deseo-sexual-en-la-pareja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4725" y="1556792"/>
            <a:ext cx="3618810" cy="3658145"/>
          </a:xfrm>
        </p:spPr>
      </p:pic>
    </p:spTree>
    <p:extLst>
      <p:ext uri="{BB962C8B-B14F-4D97-AF65-F5344CB8AC3E}">
        <p14:creationId xmlns:p14="http://schemas.microsoft.com/office/powerpoint/2010/main" val="3490612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amor-platonico-blog-didi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34531">
            <a:off x="457200" y="2042636"/>
            <a:ext cx="3657600" cy="2491740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270248" y="404664"/>
            <a:ext cx="3657600" cy="5767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</a:t>
            </a: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platónico</a:t>
            </a:r>
          </a:p>
          <a:p>
            <a:pPr lvl="0" algn="ctr">
              <a:buNone/>
            </a:pPr>
            <a:endParaRPr lang="es-MX" dirty="0" smtClean="0"/>
          </a:p>
          <a:p>
            <a:pPr lvl="0" algn="ctr">
              <a:buNone/>
            </a:pPr>
            <a:r>
              <a:rPr lang="es-MX" dirty="0" smtClean="0"/>
              <a:t>Vulgarmente, se conoce como una forma de amor en que no hay un elemento sexual o éste se da de forma mental, imaginativa o idealística y no de forma física.</a:t>
            </a:r>
          </a:p>
          <a:p>
            <a:pPr algn="ctr">
              <a:buNone/>
            </a:pP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659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3657600" cy="5767536"/>
          </a:xfrm>
        </p:spPr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a los </a:t>
            </a:r>
            <a:r>
              <a:rPr lang="es-MX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animales</a:t>
            </a: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 y </a:t>
            </a:r>
            <a:r>
              <a:rPr lang="es-MX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plantas </a:t>
            </a:r>
          </a:p>
          <a:p>
            <a:pPr algn="ctr">
              <a:buNone/>
            </a:pPr>
            <a:endParaRPr lang="es-MX" b="1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dirty="0" smtClean="0"/>
              <a:t>Nace de un sentimiento protector.</a:t>
            </a:r>
            <a:endParaRPr lang="es-MX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Marcador de contenido" descr="AMOR_A_LOS_ANIMA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0369313">
            <a:off x="4915189" y="1034401"/>
            <a:ext cx="3657600" cy="2620652"/>
          </a:xfrm>
        </p:spPr>
      </p:pic>
      <p:pic>
        <p:nvPicPr>
          <p:cNvPr id="7" name="6 Imagen" descr="normal_corazon2.jpg"/>
          <p:cNvPicPr>
            <a:picLocks noChangeAspect="1"/>
          </p:cNvPicPr>
          <p:nvPr/>
        </p:nvPicPr>
        <p:blipFill>
          <a:blip r:embed="rId3" cstate="print"/>
          <a:srcRect t="19642" b="15539"/>
          <a:stretch>
            <a:fillRect/>
          </a:stretch>
        </p:blipFill>
        <p:spPr>
          <a:xfrm rot="21332064">
            <a:off x="1779736" y="3611575"/>
            <a:ext cx="293278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270248" y="404664"/>
            <a:ext cx="4118176" cy="338437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 hacia algo abstracto o inanimado</a:t>
            </a:r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dirty="0" smtClean="0"/>
              <a:t>A un objeto físico, una idea, una meta, a la patria , al lugar de nacimiento, al honor, a la independencia (integridad). </a:t>
            </a: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7" name="6 Imagen" descr="amor (2).jpg"/>
          <p:cNvPicPr>
            <a:picLocks noChangeAspect="1"/>
          </p:cNvPicPr>
          <p:nvPr/>
        </p:nvPicPr>
        <p:blipFill>
          <a:blip r:embed="rId2" cstate="print"/>
          <a:srcRect b="15535"/>
          <a:stretch>
            <a:fillRect/>
          </a:stretch>
        </p:blipFill>
        <p:spPr>
          <a:xfrm>
            <a:off x="467544" y="0"/>
            <a:ext cx="2865813" cy="3168352"/>
          </a:xfrm>
          <a:prstGeom prst="rect">
            <a:avLst/>
          </a:prstGeom>
        </p:spPr>
      </p:pic>
      <p:pic>
        <p:nvPicPr>
          <p:cNvPr id="9" name="8 Marcador de contenido" descr="programa-feria-del-libro-en-el-zocalo-20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4752528" cy="3165184"/>
          </a:xfrm>
        </p:spPr>
      </p:pic>
    </p:spTree>
    <p:extLst>
      <p:ext uri="{BB962C8B-B14F-4D97-AF65-F5344CB8AC3E}">
        <p14:creationId xmlns:p14="http://schemas.microsoft.com/office/powerpoint/2010/main" val="155249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1486401"/>
              </p:ext>
            </p:extLst>
          </p:nvPr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7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3419872" cy="6453336"/>
          </a:xfrm>
        </p:spPr>
        <p:txBody>
          <a:bodyPr/>
          <a:lstStyle/>
          <a:p>
            <a:pPr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hacia una deidad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Suele nacer de la educación recibida desde la infancia, y se basa en la fe. Se considera a Dios como la fuente de todo amor. </a:t>
            </a:r>
          </a:p>
          <a:p>
            <a:pPr algn="ctr">
              <a:buNone/>
            </a:pPr>
            <a:endParaRPr lang="es-MX" dirty="0"/>
          </a:p>
        </p:txBody>
      </p:sp>
      <p:pic>
        <p:nvPicPr>
          <p:cNvPr id="11" name="10 Marcador de contenido" descr="wesak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564"/>
          <a:stretch>
            <a:fillRect/>
          </a:stretch>
        </p:blipFill>
        <p:spPr>
          <a:xfrm>
            <a:off x="3491880" y="260648"/>
            <a:ext cx="5472608" cy="6264696"/>
          </a:xfrm>
        </p:spPr>
      </p:pic>
    </p:spTree>
    <p:extLst>
      <p:ext uri="{BB962C8B-B14F-4D97-AF65-F5344CB8AC3E}">
        <p14:creationId xmlns:p14="http://schemas.microsoft.com/office/powerpoint/2010/main" val="2992894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mor-Universal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657691" cy="2732660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860032" y="332656"/>
            <a:ext cx="3657600" cy="5767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s-MX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Amor universal</a:t>
            </a:r>
          </a:p>
          <a:p>
            <a:pPr algn="ctr">
              <a:buNone/>
            </a:pP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s-MX" dirty="0" smtClean="0"/>
              <a:t>Amor espiritual que, según diferentes religiones, todas las personas pueden llegar a profesar al medio natural y que los grandes místicos experimentan como expresión del nirvana, éxtasis o iluminación</a:t>
            </a:r>
            <a:endParaRPr lang="es-MX" b="1" dirty="0" smtClean="0"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97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www.revista.unam.mx/vol.9/num11/art90/art90.pdf</a:t>
            </a:r>
            <a:endParaRPr lang="es-MX" sz="1800" dirty="0" smtClean="0"/>
          </a:p>
          <a:p>
            <a:r>
              <a:rPr lang="es-MX" sz="1800" dirty="0">
                <a:hlinkClick r:id="rId3"/>
              </a:rPr>
              <a:t>http://www.euroresidentes.com/amor</a:t>
            </a:r>
            <a:r>
              <a:rPr lang="es-MX" sz="1800" dirty="0" smtClean="0">
                <a:hlinkClick r:id="rId3"/>
              </a:rPr>
              <a:t>/</a:t>
            </a:r>
            <a:endParaRPr lang="es-MX" sz="1800" dirty="0" smtClean="0"/>
          </a:p>
          <a:p>
            <a:r>
              <a:rPr lang="es-MX" sz="1800" dirty="0">
                <a:hlinkClick r:id="rId4"/>
              </a:rPr>
              <a:t>http://depsicologia.com/psicologia-del-amor</a:t>
            </a:r>
            <a:r>
              <a:rPr lang="es-MX" sz="1800" dirty="0" smtClean="0">
                <a:hlinkClick r:id="rId4"/>
              </a:rPr>
              <a:t>/</a:t>
            </a:r>
            <a:endParaRPr lang="es-MX" sz="1800" dirty="0" smtClean="0"/>
          </a:p>
          <a:p>
            <a:r>
              <a:rPr lang="es-MX" sz="1800" dirty="0">
                <a:hlinkClick r:id="rId5"/>
              </a:rPr>
              <a:t>http://</a:t>
            </a:r>
            <a:r>
              <a:rPr lang="es-MX" sz="1800" dirty="0" smtClean="0">
                <a:hlinkClick r:id="rId5"/>
              </a:rPr>
              <a:t>www.yopsicologo.com/files/amor_psicologia.html</a:t>
            </a:r>
            <a:endParaRPr lang="es-MX" sz="1800" dirty="0" smtClean="0"/>
          </a:p>
          <a:p>
            <a:r>
              <a:rPr lang="es-MX" sz="1800" dirty="0">
                <a:hlinkClick r:id="rId6"/>
              </a:rPr>
              <a:t>http://</a:t>
            </a:r>
            <a:r>
              <a:rPr lang="es-MX" sz="1800" dirty="0" smtClean="0">
                <a:hlinkClick r:id="rId6"/>
              </a:rPr>
              <a:t>www.quo.es/ciencia/psicologia/pero_que_es_el_amo</a:t>
            </a:r>
            <a:endParaRPr lang="es-MX" sz="1800" dirty="0" smtClean="0"/>
          </a:p>
          <a:p>
            <a:r>
              <a:rPr lang="es-MX" sz="1800" dirty="0">
                <a:hlinkClick r:id="rId7"/>
              </a:rPr>
              <a:t>http://</a:t>
            </a:r>
            <a:r>
              <a:rPr lang="es-MX" sz="1800" dirty="0" smtClean="0">
                <a:hlinkClick r:id="rId7"/>
              </a:rPr>
              <a:t>www.psicologia-para-no-psicologos.com/2011/07/elementos-basicos-del-amor.html</a:t>
            </a:r>
            <a:endParaRPr lang="es-MX" sz="1800" dirty="0" smtClean="0"/>
          </a:p>
          <a:p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5400000">
            <a:off x="5004049" y="2564905"/>
            <a:ext cx="6120678" cy="1656184"/>
          </a:xfrm>
        </p:spPr>
        <p:txBody>
          <a:bodyPr/>
          <a:lstStyle/>
          <a:p>
            <a:r>
              <a:rPr lang="es-MX" sz="6600" b="1" dirty="0" smtClean="0"/>
              <a:t>CIBEROGRAFÍA 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36523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4286280" cy="17526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MX" sz="9600" b="1" dirty="0" smtClean="0">
                <a:solidFill>
                  <a:schemeClr val="accent2">
                    <a:lumMod val="50000"/>
                  </a:schemeClr>
                </a:solidFill>
              </a:rPr>
              <a:t>Conforme los individuos se desarrollan en la niñez media y la adolescencia aprenden del mundo social a merced de un  proceso llamado </a:t>
            </a:r>
            <a:r>
              <a:rPr lang="es-MX" sz="9600" b="1" i="1" dirty="0" smtClean="0">
                <a:solidFill>
                  <a:schemeClr val="accent2">
                    <a:lumMod val="50000"/>
                  </a:schemeClr>
                </a:solidFill>
              </a:rPr>
              <a:t>Cognición Social. </a:t>
            </a:r>
            <a:r>
              <a:rPr lang="es-MX" sz="9600" b="1" dirty="0" smtClean="0">
                <a:solidFill>
                  <a:schemeClr val="accent2">
                    <a:lumMod val="50000"/>
                  </a:schemeClr>
                </a:solidFill>
              </a:rPr>
              <a:t>Así como su comprensión del mundo físico cambia conforme maduran, del mismo modo lo hace su entendimiento delo social. Así pues, la cognición social son los pensamientos, conocimientos y compenetración de este mundo, jugando un papel casi  determinante en  la conducta de toda persona.</a:t>
            </a:r>
          </a:p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hISERQUEhQVFRUWGRYYGBgXGBceGxghHBocGxQaGBgXHSYfGBkjGhcXHy8gJCcpLCwsFR4xNTAqNSYrLCkBCQoKDgwOGg8PGikkHCQpLCksLCwpLCksKSksLCwsKSwsLCkpLCksLCwsKSksLCwsKSksKSkpLCwpKSksKSksKf/AABEIAPkAygMBIgACEQEDEQH/xAAcAAACAwEBAQEAAAAAAAAAAAAABgQFBwMIAgH/xABGEAACAQIEAwUFBAgEBAYDAAABAgMAEQQFEiEGMUETIlFhcQcygZGhQlKxwRQjM2JygpKyCKLR8BXC4eIWU2ODk7M0Q3P/xAAZAQEBAQEBAQAAAAAAAAAAAAAAAQIDBAX/xAAfEQEBAAIDAQEBAQEAAAAAAAAAAQIREiExA1FBcRP/2gAMAwEAAhEDEQA/ANxooooCiiigKKK+ZJAoLMQAASSeQA5k+VB9UUlcM+1vAY7FHDQs4ffsy62EthclN7jYE2YAkCmrNc0iw0Mk0zaI41LM2+wHkNyfIc6DNvaF7ZZMuxww6YZZEUKXZmKlrgNZLbAAFdyDvcdK1KN7gHxANeYfapx3hMfjYJsPExEICsZNu1AbUBp3so7wudzq5bVsnAHtcw2ZyGEI0MwGoI5UhwPe0MLXI5kEDbfobA+UUUUHDEY2OPTrdU1Gy6mA1HwFzufIV3rzr7f5YpsdAYp0kYx6CqupEZDtfVY2UksOf3Tet+ynT2EYVw4VVXUpBB0gA7jnuKCR+kpq0al1WvpuL28bc7V0rzHDh8VhOJVEsqiX9JDPIXUBo3Oprsx2BiJGk78hblXpbDYuOQXjdXHK6sCPmPUfOg7UUUUBRRRQFFFFAUUUUBRRRQFFFFAUUUUBSbxj7S8swhfD4mUs5Uh40UsQGXk1u6pIPIm9iKYuIM1/RsLNPpL9lG76VBJbSLgbdPE9Bc140x2NeaR5ZCWd2ZmJ6km5/GgefZdnGBw+b9vNKYolMiwkpsdV0TWbnswFN79D1tTf/iHz93aDCR3CAGaQ8lYnaIBjs1gHNh1I61jeDyuWVJXRSVhUPIfugsqA/wBTD6+FeguGRDicgixeIgE8+Ew86xlluw7MEIVvsTpVDex3FB5zqXk+PlgnilgJEqOrJa9yQdhYc78rdb2qHWg+wnFBc4iUgfrElXcDousWvyN06edB6Zy+Z3ijaRdDsqlkP2SQCy7eBuPhSB7cOMDg8CYo30zYm6C1rhP/ANp53Fx3b/vVo9IPtf4RwmJwUmInDB8NHIyMhAJ2uEa4N1LW9Lncb0Hlw018JccS4KHEJE8qySII4gp7ilnBlkK33k0iym216U6k5bj3gmjmjIDxurqSARdSCLg7HccqDjNMzMWclmPMsSSfUnc1sn+HDOyJ8ThSRpdBKo/eUhWt6qw/prH8dMHcsOu55czu3La1ya1b/Dxho5MY7FG1wxMVcHu2dlGlltu3vEG/K+2wsHoWiiigKKKKAooooCiiigKKKKAooooCiiigo+Ob/wDDcbbn+jT/AP1tXjmvXHtTa2UY3l+ybmbdR9a8+ezL2dnNpZlLtEkSX1hQe8xtGpBI2sGP8tBoPsnybCnJcaI5IpMTiIpu0QEFowFZYlZTuBe7XtY6vIVons8XXk+DDi98PGp9NNh/ltWDcV+ybMMqU4lXV4k5yxMVZAe73lNiAb22LDfetY9geOkkykCRriOWSOPYbKArWNufeZvnQefciyA4rGx4VW0mSTs9Vr6dzc2uL2AvUzLDLlWaR9sCj4ade0t90Ea7eKshNj1DU4+z3LkbiiTswBHFLi2UXvsNarYjnuwPwpo/xC8Hh4kx8Y70do5fNSf1bH+Fjp/nHhQbIjAgEbg7g/hSn7VMjbFZZiEWUxaV7Vja4YRguUI52Nhy6gc+VRfY9xacdlyaz+tg/UyedgNDfFLX8wav+MpkTL8YXNlEE197c42FvU3t8aDxvapOGwgZGYuAQyKEsbtqDEkG1gF0i9/vC1Ovs74WGJwObykXaPDhUXzv2t/UdgB/MaTcLh5JEOhGZY7szKGIFxYaiNlG1gTbnQQq9A/4bZr4TFL4TKfmgH/LWBCBipYKdIIBNjYE8gTyvXoD/DfGP0LEnqZwPgI1t+JoNeooooCiiigKKKKAooooCiiigKKKj4vHxxC8jhR5n8B1qW69EiilDNfaPBFfR3j4nYfLnSZmvtUkkuEYr/Bt9edc79Z/G5hTL7b8VoybEWNtZiX1vIpI+QNUXsGEOHy1pHYBp5XPnZLIvLzD/Okzjudzli62kkklkWQ6iW0p3tNz0B2PxFfHCfHQjw0UOyiNbbjc8ybfE1m/TK47xi8ZLqtR9qmdwPlGMVWuSi2G4v30takH2Q+0bD4DL5IpVkZ+3ZlCAbgonMki26monF/GK4nCvAkYOu12I5WNxaxB5gf6GqHhNXj0xnD4eVDcu8kQLC/g2rccrbVZllx3fS4zfSNwDxUuDzN8UY9a2m7twCNZ23tz6fE1p+L9teBxUUmHxOHlEcqsjFSjbEWuL2sRzB8QKyGXJmieQ+p6WIvc2A5W/KrTKMuhWPtp113/AGcdyAfFntuV8B13vtzZZXfSST+rX2S8VLl2Zthy4fD4hljL7ix37F7HlfVpI6aue1an7bJkfJp7SAd6Ej979Yvd2/3tWMYvA/pjICAmgELpAUAc7d0eP41dPhHfD/o8RdZ413jk0uJFHVNQIv4EbG21jzt+mtExNnsDygjLMW8lgk7Mov8AdVCrMfK7MP5TWXcHyMmDzVgCV/Ro4yel3njVR6kayP4TV5lOPxuBRFVmW6ggeA+z9Kqx26xyrFpCsO8gVRqOsMpJAudLd4XO3TwrUySxP4Tg7XIc4jI3ibDSjyIY6v8AKn1rTP8ADvOWytwTfRiJAB4ApG1vmxPxrMuCMyXD4HNMO6EtiIgqeoVwPqwp09gudw4bCzxTv2bGbUNXIgoq8+XNa1yiabVRXLD4pJBqRlYeKkEfMV1qoKKKKAooooCiiigKKKKBYzviZgSkFrjYueQ/hHX1NLa5eJiWmZ38TqI+opc4q4wAd44OSlgW8Tfe3kDtXDOuJ2XSictKEG/O6g3+tfPyuWV7enGSO+ZcOwlztEoHi80rH4MVQfWvyDC4SP3o4n9Y41/tF/rS6smInayBmJ+6CfwqX/4UY/t5gh+6O+R6kEL9TTX7VXGYcRwvH2R06OWkAAbDbYeVJeYcLJIS2HNzz0dfhVrPw5gxzlmv6J+H/WvzLMh0SLJDMpYH3X7h+BJ0n5it43j4zZv1RYPBnk21tjembLcpGixvv1U2I9Oh+INS+MMo1Te/HEjhZCxINtQsyqFN3fUDsPG5IG9R8vkjiXRGzlfFzct4m3JR5Dx3J50yz5Qk0q85yKWM3J7RGvoe1rn7rDow+RBv6VjYWQ27Ta3IeXkK03Av2qGM2IbdDbkwHd/MfzUsxQRRA4ic62P7OIe6v7zX95vAcgR1q4/S60XFBy6IKBtY+dMuThZGVXF7HuN1U+R6A9R+YFKMmfB3vptvThl6J2fbI40LYte90vy1AA3F7bj6VjNYSeMOImeW42N9x4W2t8OVVuG4jYC1hVjm2Fwvbue/IGZjctpG5JsqgXt6n5V1iyrAtzjkHpKfzBrc6iK1sxVt+VWOU5ykT6ZFV0YX3A6+vpXf/g+A/wDWH/uJ+cdR8Rwxh5COzxDrYW78Ybl5qw/CnLfRo25TLCp14aSXDtz1ROxHo0UhKsPLb1pzyH2j6ZVw+P0o7/sp1/ZS+t/2b8gR0PlYnHEybFQG8bLMo/8ALJ1f0MAxPperTAZ9FMvZzoHS4JViRuOoKkFW3IuD1pjbj4lkr0WDX7SFw/x0gCR2uigKLsSwA5XJ97b407YbGJILowP5eo6V6MfpMnK42O9FFFdGRRRRQFFFFBh0PBUYkd8XJqJdyI0NgAWJGpxuTvyW3qatcTneFwsfcjjGkWFkUtty3bf5mlbEDGyzSAQy21vYlWF+8bbnyqsz3K8QCqOjqWZQLg23PQ8jzrwWbvderfSyxnHE0x0Jff7K9fNrbfHlUT9LIBLm7Hz2X0+8fp686p5cekQKRe71PVyOrH8uQ6VBbMbnc1uYs7XT4wDmTU3CYgG2/OlzDZmtwOh51JQlAp8QDTRs5zZYMRAwG7pZ18e7uwHqtxSgMzCSW6HlVzkWfMjqwNrEV+cV8HSS4hWwiXWa76bgCM83uTsE3uPC9vCszq6qrHIc80MGQ/6fHxqPxbhwSJE/ZyamUfda93Qjyvt4gjqDVfDkf6NsZld/tBQdI8gx3b5CrOAdoDGeTW+DC+lvhcg+RNP7sJTNY0wcM5z2UguNSEFXU8mUizA+RBIqtlyl3lZQLBffPh5evlR+jaOVbvbLtxRlv6PKQDdCA8bfeQ+6b+IsVPmpqFlMc85IjUkD3m5Bf4mOwptw2HjxGDHbKW/R5FI3I7r7Opt9nX2ZsPPxpezXig37NAFRdlVRZR6AbCpL/FTmyiNBd3Ej+AvpHx5t+FRRiAOVvhXzksvauFO9zaqjt9LHzJP1po2bcuDSe6CxFthzozrhTU4ljmiikYd+Nid28QUU2uNyD1B8dlvD40g7Ej411bGm9701TaTJi58K4WUaTzBBBVh4qw2I/wBm1NLcU4hIo8bhyQ0VlmTezKT3Ht4Amx8mXwqpwM6ToIpQCL3Qn7LfZPoeR8qlcMZgpleGZQQ90ZTyP2XU28ris1Wx8GcZQ5hDrTZ1trTqp8R4qfGmKsfy3KYsJiRJg7wuPsFmMci9VbUSVv4gmxttWs4PEiRFYAi45HmPEHzFej5fTl045Y6d6KKK7MCiiig87ZlmzGaTc7O/9xrvhuMjHYGxIsRfxHKlzM57Sy7/AG5P7jS/PitTXrx8ZXo2n4zB9viCuHRiXY6YxuRfew8QPHw52q3HBcMW2KxQV/uQqHt5F2IF/QH1Ndchm/RcDJiBtLOzRIeqon7Qjw1MbfyGlWbGszXJJNO6hoPBkDi8GJJPg6AX+KmoucxlQgtbSApHptVHhsydDcG1TcXnPbJZveHXx9fPzq6o+8DiNxWgT5powwI5mID4Em/9orLoJ7GmzMMxBwQN97BbfEms5TellVyY65pgyB9TjzNJEOIpn4YxtpAT03+W9XKdEq+z3HRr2hCixdjYHmbm5NJ02Ys571rdANqsM5xmqyg7D8etqq4YrkVJNQpqyVrYDFn/ANIkeqkMPqtIOGwrzPZFZieigk/Ib1p+VxpHDaT3LanH3gOS/E7egNL2d8ZSSHTHZEGwVLKo+AqS93RUfJMjxELBzDIbb20m5+B3pXxQYMQylWGxDAgj1B3FWMk8pGoX263q4wGITFKsWJuRyWQW1xnxU9VvzU7HyO4352hVw7G9hV/g8mdo+0fZPsk/aI+74gb71OwHDa4SeVcSFk7O2kC+iQEXRz1KkEHT878qi5lxK8zkseWwHIADkAOg8qm9+D6g7prnxJI0csc67doAdvvJ3X+fdb+avhZ7005dgcPNhC06a9Ell7zAjUhJsVI+4OdS9KkYHiMTQqW2YCnfgnjNW/VuduXp/wBKQsPleHkT9UzRt+93l8uQBH19KohDisHOGkWysTpdTqRrc7EcjbexsfKpOruLfO3pkGv2qPg/OBiMKj9R3T8OX0q8r2Y3c289mqKKKK0jyZmV2klPQySj5Of9/GuWBWMkLINvHkR8assJgTK2MTSbq8kitbwchlJ5bgqf5KpJYWHQ15XZe8UTKsWGhQ91Ih82Zix9SSaWIjvXWaQnmSem9cRSTSrQ4JZBtYNb4H08D5VBxGAdDZhTDkmWNMmwNh18D0+NMeFyMvHpcX86zctLpmoBFdHmJFrmw6fjTTi+FWViAL02cJ8AqYJi8d2kVkW45bEk/MKPjS5yJplCtU7CY/Rf5VYZvw2YydiCOlVKZe97WrWxKfMAamZbOCRUPNcuEKhebjdvInko9Bz8zbpUTCYgryqBz4ozArGqg2uqfmfzFKOFBZgKl51mBlYHpZQB8BUnhbCXkLsO7GrOb/ugt9bVJ1D2ouYS6ToHIbfLn9b/ACowT2ItUHMJiXJPPr69frXxh8TatB/zKXt8Msq7vEuiQDnoG8bW8FJYE+DL0BpAxDkNerjBZ88ZDIxUjkQbUY7NopQdcMer7ygqbnqdJAJ+FZk0VEwU96YcDmdoWitszBr+gItb0alfDLZtuVW+GNyFHM7VbCLXBY6x50y4ILMOyk3RrD0P2WHmD+fjSkcrkVuRpu4Vy9mNyDZe8bC523NgOZ25VzyaiRwDx1h8FI8GJk0Bm0rsSL6rb2Gw6XNbFDMrgMpDA8iCCD6EV5lwmWPisVYHQ8jNpa19Je+xHVTfSR1BNXOAwmIwuuCHFtlmMXvHDzSH9Hmsdmhkkuo5WsS4I8NwPX89acc/XoSivOnD/t5zIyRxSCKYs6rfQFZrm1u6QvUWIA+Neir10YeZcbn7HEv90PINCgAW1ENYDa/nVXmUBRr81O4PiKhZoxWeUj/zJP7zVxlGNSYdlIQpb3GPIN90noG5epHjXkvTuo3l8a5XFSs3y14XIYEWJB25VXF6qNF9nuaRCKaJ3RGLIwLmwtZg9z5XBtV/mPF+GgYGJ2lULp07LG3ixFtTG/I3FhyG5vjamuz4jasXCW7XbTD7ToQf/wAaP/N/rX5m/H2Fx0PYStPh16GEi3lrTbWvlcetZfrvX6Iza46U4ReVatlDtikKS2xLKBpmw5TXIOX6yCRkbWBzZb38zuYeYZbDA66xNHcgangkCjzZhdQB1sazeKQixB3HI+Hp4U9ZF7Q59Iinbtk/fuT5d69wfO96XGzw2qOJckkRyCCfPne+9wRzBve/nS+cOR0raI3WSO5ZJIbbCS2tL7kXFieu/wA96p5sry7Xdg48QGX81qTNeLPYMAzDcbUwR4fssFMeRcov+YMfoppvk/4cQArlB5gH5kf6V847JIZ4tEEiuV71tgT02BNydzU57NMinBJr5SOmXGcNupsVIr7wfDx3Z7Kq8ydgK6bZ0pcHlMkhsor6xeXrGN3DH93cf1cj8L1bZlmihSqDTH4faf8Ai8B+7878qXnlMjb8qCVgotix5AUYfEm+obeHlVpFgr4WS3QL9WANVseEIFA2z5/JLhTIArSxW1k/aTlrAHNlNgfLfoa58N8UnWNTkFd/AD4CvrgeEtML+7Ztf8Ok67+Wkml/IcsMhAHNgPrWdTxe21cEZFhMRKcbEysL30ryD/a9N97eJPlSt7dONcvlgOEULPiVYFZFtaA3GvvjmxAsUFx47gUnZbkUOHllfFY9sLAwI7OEsZpQdmAQDuqerEbjbrVZnOeZWIZIMDgmu1gMTiJNUoANyVjA0Je1tjexNen5ySdOOVtpPRiCCNiNx+Veusg4wWbC4eV1OuSKJ2tyuyAtbyua8mZfgHmlSKNSzuwVQOpJsK9hZRw7FBh4YRdhFGkYJtc6FC3PraujLzPxJgik8o/ff+41TRSW2O4NNmbYj9KWRucscjo/iRqIST5DST4j94UrTwWryuxny/NI50EWIPIWSY7kAchL1ZR0cbjrcbivzjhd4mP0tuCDuCCOYPjVLFKym4NXsPEhEJjbe26DwN9wPAHfbx38bz/FUgwTXsRUyXJX0BwDap2Hz2MC7Rlj8B9TVjguM5RcLHEE6qylr/G4t8KdhSOGI6Gu8CsOn+/CmJuKYmPfwiX8UcgfAMD+NSMPnWF64dx6FKbv4aKWJg0mviOQqadMTgcPjVBw/wCrmUEGJyLuAdjGeTG3NeY8Lb0s4nJpENipHwpKaTps8ayhT9kVCfHsb719w5S56N8q54/L2isGUgkX3+lOh8HFHxqRg80dGBBI+NVlfaVUaRlXGLSp2b9nr20ySIWA35NpIJBG197efKoPHOPtKyqLKp7q8gPAgdbjrvsaToMUVIpsixcOJjVZzYjZJB7y+RH2k57X2vcEdccdXbWye0LObmvsQWptbhOQctJU8mDDS3oTb5H6VLwHBjOfeSw5nUCB6lbgfGryhpB4KjLzdkwusgKH47f79Klrw2xdktfSxW9udiRf6VapIuBN4dLyD7bbqPRVO5871+YH2mdjJ+twsTJfcxgq48SNTEN6G3rWO73F6nrlxB2eX4bsAQsk4s7HmqE2IHm+49L+NUuOxy5bAso0tPJtCpsdPjIw8AbWB5nyBqw9ocUOYxibCEMRz5hgegdTup9dvCqXhz2U4nHTQ9rL3T+2Oq7RotrBSb6iR3R4HyrphjjZNs5WzxD4I9l2MzbVNrEcWqxlkDEuftaAB3iOtyBuBfw0xP8ADhgtFjicTr8f1dv6dP51qeW5dHh4kiiUJHGoVVHIAf759ak163AhcF+xvBZdN24LzSj3GktZNiCVVQBcg8ze3S1Plq/aKDyRPI8eJlZSVPaSbj+M7enka74p1lTVYBxsQOTbe8B8Nx57eAYcfgcHPK/Zzdm+t7pLZbnUfdcHS2/iQfKvh+A8Qlyy6QOZYhQPUtYV47lHfRMMVfBhppmyXDp+0xMfogaQ/NAR9a4thMD0xLfGGS30Bq7NFwRkV9B202BpljynCHljIh66h/cBXRuGoT7mLwp9ZVH91OUNFMKwrvFi7c+dNEfDEWkh8ThwT7tpUI+YNqps34fkgbS626g9CDyII2IPjTcppFTM/KrPD8SybDtG26Npb6uCfrVJ+jV9LhDV1A1w8US/eT+gfkakSTRyi+IOkncPY2PqBcj15elK+HgIIvyox2asZDb3RsPQf7+tZ1+Ltdvwh2m8DpID91gfpzr7HAskYLzskSDmzm3/AFJ9KoIccCe8Af8AfjVhmOEDxJIL7Eg+h5G3SnZ0iZhioFbTEC4G2o7AnqQOdvWuUc7Hlt6XrkMF3quMFl+qwFXxDJwtOzwzKVWRkRpIw97alFzysd1BHypYxmaYpn1M5P7vJB6ItlHwF603gjhVyH2G6MPAbqRzt519T+yGX7On/wCT/srGPe9RazyHNDIN9j5/ka4yYUt0rRsP7HZb95lH83/bTLlPsuhjIMrF/K1h863Mcv5EuUZZwzwdPiJAIlNurbgAeZrc+GuHEwcQRd2NtTeJ/IVZYXBpGoWNQqjoBXau+OGu765XLYoooroyKKKKDyHmjntpf/6Sf3mu8UxKqdyfO5/GnPH8Mwdq+qRRdnJurADvE8yN/hevyLKsGg7ziw2uqH8Ta3xrx3KPRolSRMahyYdx0rS4cpwcg7k3+X/QmpmG4VgBBMl+uyN/pU5w4skCsfdBI8q7xu46VsUkWGPd/WMBtYRgfQkVX4rJ8C22p0PnGPyY1P8AocWXSzuelvhU3LOIZIl7MgSRXv2b8gTzKMO8h9DY9QabpOGYbjTMu/RklU/IpX5PwPHZSZYhruF71iSOYsRfaryn9NF5cdhG3aOVPJSrj66TXWLMsECP1c7C4ubxiw8hc39Lj1qdJ7PydWh1bR72lg2n+IDdfjVZiOGWTrV3KdrTG5WsidphWEsY522dPJ0O6nz3B6E0tz4Ig7ivpcHLE4aNmRhyZSQfmKucJhZ8QQGGom3etz+nOnh6XOxpnyKC8RVuW/4VOi4aw6MBPiEQ3sVGpiP4tAOn40wT5KpTThrSL96Ng3T929qzciRnpkUtYe8DY+duRq8ymLvC9S04PdDcpov1bu/VrU7cK8Dqx1MwNvu3I/q5H4Xpb+LrXpu4XwjhVYkdnoXSALbkd8nxO31phrlhsOEUKvIV1r1fPHjjpwyu7sUUUV0ZFFFFAUUUUBRRRQeXs1lYSykMw/WOSTuR3m03HVjY2HIADrc1Xy5nIvI3PmASB/EeR8lsKYM3wi9pJug77+9In3j6H5mqWTKr7qUP8JZvwJrx7d0EZzPf3t/Pvf33tUmDiXEA/tXX5D5FbbVHmwRXwH8rD/kNcEVQbkn4Kx+rWrWoHTBcQCUATrfwYfmVIY/Op8ek+47f5/l3pbfjSNDiVXdQ1/gPwvTXk+I1KDe48wL8wP8AmFc7NNSmbLo9wDqP9H4AUvcaO2JxHYxOqLCLaiQAzNYybjbu2C+obwpizmbTChw7EFubWFxbnpHQ+B5jn50q4fLSW/38azj+rVnkuWs2IR1clkRUMi3BfSNz4kchvzCitPk4GinjUyXWQi5IA6+I8ah8EcMaFEkg9Aevh8P9Kd67fP58u6555a6jNcX7KTe6Mp+hqJ/4DxEVyoYGxAK22vzI8DbrWq0Wrd+M/lZn0rC39nGJJ7qsfhUjC+yLFsd9CeZO4+VzW2UUny/acyNwx7J8LhiHkvNL4tyHoKd0jCiwAAHQV9UV1mMnjFtoooorSCiiigKKKKAooooCiiigwjNcpdZHNm0lm9xCx5nm1j9KpZcAedn/AKlU/EsdXwt8K1bG8GTMzGyG5J30nr51DPs9lP3B8APwNeHWX49G4yGfBuPst8Jv+lRBgJSfcb/5GP8AYL1qmP4UMVy+sDxCTn+24qGnD0UuwYv4WRmv/Xfl6XpyXREhyot71vRbm/xZj4faKVe5dl+wCL3Rv5cveY7XOkkdAN9vtVZ41sHADq1OwBslx8trgAm3M38ulKWfZ1PNEqkqiOXbQgsNGwUP1YFg536AG1N2ni5xnE7M64fDBZQLA2vuSdzGwNiq2G9t9zyF60zgzgyyrLOu/NVP4t5eArPPYrwu02MedwezhUi/Qs+wX4Jcn+IeNb6BXXD5y++OeWYAr9oor0uQooooCiiigKKKKAooooCiiigKKKKAooooCiiigKKKKD8tUXMpRHFI+w0qxv8ADb61LpV9oOcJFAkZYBp3Ea369fyrGd1jauM3WB47NVMrF+8oYnTe2r7ov0HUnw86mcM5dLmGMVLAhiNW1gFHIADkAAB6CokmVO2oyIUDMbBgQ3lsa2n2UcJjDYftWHfl5eIXp8zv6WrhjN3Trbrs25LksWFhWKFAqi526k+8xJ3JPian0UV6pNOIooooCiiigKKKKAooooCiiigKKKKAooooCiiigKKKKAooooCsr9rWXzzuNMTMsemzEdwAgl28zfu2861Svk9axnjyiy6YZwbwDNPOrOJOx2JZrgW56Uv4+XjW5xoAAALACwHh4UJyHpX1TDHiuV2KKKK2y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data:image/jpeg;base64,/9j/4AAQSkZJRgABAQAAAQABAAD/2wCEAAkGBhISERQUEhQVFRUWGRYYGBgXGBceGxghHBocGxQaGBgXHSYfGBkjGhcXHy8gJCcpLCwsFR4xNTAqNSYrLCkBCQoKDgwOGg8PGikkHCQpLCksLCwpLCksKSksLCwsKSwsLCkpLCksLCwsKSksLCwsKSksKSkpLCwpKSksKSksKf/AABEIAPkAygMBIgACEQEDEQH/xAAcAAACAwEBAQEAAAAAAAAAAAAABgQFBwMIAgH/xABGEAACAQIEAwUFBAgEBAYDAAABAgMAEQQFEiEGMUETIlFhcQcygZGhQlKxwRQjM2JygpKyCKLR8BXC4eIWU2ODk7M0Q3P/xAAZAQEBAQEBAQAAAAAAAAAAAAAAAQIDBAX/xAAfEQEBAAIDAQEBAQEAAAAAAAAAAQIREiExA1FBcRP/2gAMAwEAAhEDEQA/ANxooooCiiigKKK+ZJAoLMQAASSeQA5k+VB9UUlcM+1vAY7FHDQs4ffsy62EthclN7jYE2YAkCmrNc0iw0Mk0zaI41LM2+wHkNyfIc6DNvaF7ZZMuxww6YZZEUKXZmKlrgNZLbAAFdyDvcdK1KN7gHxANeYfapx3hMfjYJsPExEICsZNu1AbUBp3so7wudzq5bVsnAHtcw2ZyGEI0MwGoI5UhwPe0MLXI5kEDbfobA+UUUUHDEY2OPTrdU1Gy6mA1HwFzufIV3rzr7f5YpsdAYp0kYx6CqupEZDtfVY2UksOf3Tet+ynT2EYVw4VVXUpBB0gA7jnuKCR+kpq0al1WvpuL28bc7V0rzHDh8VhOJVEsqiX9JDPIXUBo3Oprsx2BiJGk78hblXpbDYuOQXjdXHK6sCPmPUfOg7UUUUBRRRQFFFFAUUUUBRRRQFFFFAUUUUBSbxj7S8swhfD4mUs5Uh40UsQGXk1u6pIPIm9iKYuIM1/RsLNPpL9lG76VBJbSLgbdPE9Bc140x2NeaR5ZCWd2ZmJ6km5/GgefZdnGBw+b9vNKYolMiwkpsdV0TWbnswFN79D1tTf/iHz93aDCR3CAGaQ8lYnaIBjs1gHNh1I61jeDyuWVJXRSVhUPIfugsqA/wBTD6+FeguGRDicgixeIgE8+Ew86xlluw7MEIVvsTpVDex3FB5zqXk+PlgnilgJEqOrJa9yQdhYc78rdb2qHWg+wnFBc4iUgfrElXcDousWvyN06edB6Zy+Z3ijaRdDsqlkP2SQCy7eBuPhSB7cOMDg8CYo30zYm6C1rhP/ANp53Fx3b/vVo9IPtf4RwmJwUmInDB8NHIyMhAJ2uEa4N1LW9Lncb0Hlw018JccS4KHEJE8qySII4gp7ilnBlkK33k0iym216U6k5bj3gmjmjIDxurqSARdSCLg7HccqDjNMzMWclmPMsSSfUnc1sn+HDOyJ8ThSRpdBKo/eUhWt6qw/prH8dMHcsOu55czu3La1ya1b/Dxho5MY7FG1wxMVcHu2dlGlltu3vEG/K+2wsHoWiiigKKKKAooooCiiigKKKKAooooCiiigo+Ob/wDDcbbn+jT/AP1tXjmvXHtTa2UY3l+ybmbdR9a8+ezL2dnNpZlLtEkSX1hQe8xtGpBI2sGP8tBoPsnybCnJcaI5IpMTiIpu0QEFowFZYlZTuBe7XtY6vIVons8XXk+DDi98PGp9NNh/ltWDcV+ybMMqU4lXV4k5yxMVZAe73lNiAb22LDfetY9geOkkykCRriOWSOPYbKArWNufeZvnQefciyA4rGx4VW0mSTs9Vr6dzc2uL2AvUzLDLlWaR9sCj4ade0t90Ea7eKshNj1DU4+z3LkbiiTswBHFLi2UXvsNarYjnuwPwpo/xC8Hh4kx8Y70do5fNSf1bH+Fjp/nHhQbIjAgEbg7g/hSn7VMjbFZZiEWUxaV7Vja4YRguUI52Nhy6gc+VRfY9xacdlyaz+tg/UyedgNDfFLX8wav+MpkTL8YXNlEE197c42FvU3t8aDxvapOGwgZGYuAQyKEsbtqDEkG1gF0i9/vC1Ovs74WGJwObykXaPDhUXzv2t/UdgB/MaTcLh5JEOhGZY7szKGIFxYaiNlG1gTbnQQq9A/4bZr4TFL4TKfmgH/LWBCBipYKdIIBNjYE8gTyvXoD/DfGP0LEnqZwPgI1t+JoNeooooCiiigKKKKAooooCiiigKKKj4vHxxC8jhR5n8B1qW69EiilDNfaPBFfR3j4nYfLnSZmvtUkkuEYr/Bt9edc79Z/G5hTL7b8VoybEWNtZiX1vIpI+QNUXsGEOHy1pHYBp5XPnZLIvLzD/Okzjudzli62kkklkWQ6iW0p3tNz0B2PxFfHCfHQjw0UOyiNbbjc8ybfE1m/TK47xi8ZLqtR9qmdwPlGMVWuSi2G4v30takH2Q+0bD4DL5IpVkZ+3ZlCAbgonMki26monF/GK4nCvAkYOu12I5WNxaxB5gf6GqHhNXj0xnD4eVDcu8kQLC/g2rccrbVZllx3fS4zfSNwDxUuDzN8UY9a2m7twCNZ23tz6fE1p+L9teBxUUmHxOHlEcqsjFSjbEWuL2sRzB8QKyGXJmieQ+p6WIvc2A5W/KrTKMuhWPtp113/AGcdyAfFntuV8B13vtzZZXfSST+rX2S8VLl2Zthy4fD4hljL7ix37F7HlfVpI6aue1an7bJkfJp7SAd6Ej979Yvd2/3tWMYvA/pjICAmgELpAUAc7d0eP41dPhHfD/o8RdZ413jk0uJFHVNQIv4EbG21jzt+mtExNnsDygjLMW8lgk7Mov8AdVCrMfK7MP5TWXcHyMmDzVgCV/Ro4yel3njVR6kayP4TV5lOPxuBRFVmW6ggeA+z9Kqx26xyrFpCsO8gVRqOsMpJAudLd4XO3TwrUySxP4Tg7XIc4jI3ibDSjyIY6v8AKn1rTP8ADvOWytwTfRiJAB4ApG1vmxPxrMuCMyXD4HNMO6EtiIgqeoVwPqwp09gudw4bCzxTv2bGbUNXIgoq8+XNa1yiabVRXLD4pJBqRlYeKkEfMV1qoKKKKAooooCiiigKKKKBYzviZgSkFrjYueQ/hHX1NLa5eJiWmZ38TqI+opc4q4wAd44OSlgW8Tfe3kDtXDOuJ2XSictKEG/O6g3+tfPyuWV7enGSO+ZcOwlztEoHi80rH4MVQfWvyDC4SP3o4n9Y41/tF/rS6smInayBmJ+6CfwqX/4UY/t5gh+6O+R6kEL9TTX7VXGYcRwvH2R06OWkAAbDbYeVJeYcLJIS2HNzz0dfhVrPw5gxzlmv6J+H/WvzLMh0SLJDMpYH3X7h+BJ0n5it43j4zZv1RYPBnk21tjembLcpGixvv1U2I9Oh+INS+MMo1Te/HEjhZCxINtQsyqFN3fUDsPG5IG9R8vkjiXRGzlfFzct4m3JR5Dx3J50yz5Qk0q85yKWM3J7RGvoe1rn7rDow+RBv6VjYWQ27Ta3IeXkK03Av2qGM2IbdDbkwHd/MfzUsxQRRA4ic62P7OIe6v7zX95vAcgR1q4/S60XFBy6IKBtY+dMuThZGVXF7HuN1U+R6A9R+YFKMmfB3vptvThl6J2fbI40LYte90vy1AA3F7bj6VjNYSeMOImeW42N9x4W2t8OVVuG4jYC1hVjm2Fwvbue/IGZjctpG5JsqgXt6n5V1iyrAtzjkHpKfzBrc6iK1sxVt+VWOU5ykT6ZFV0YX3A6+vpXf/g+A/wDWH/uJ+cdR8Rwxh5COzxDrYW78Ybl5qw/CnLfRo25TLCp14aSXDtz1ROxHo0UhKsPLb1pzyH2j6ZVw+P0o7/sp1/ZS+t/2b8gR0PlYnHEybFQG8bLMo/8ALJ1f0MAxPperTAZ9FMvZzoHS4JViRuOoKkFW3IuD1pjbj4lkr0WDX7SFw/x0gCR2uigKLsSwA5XJ97b407YbGJILowP5eo6V6MfpMnK42O9FFFdGRRRRQFFFFBh0PBUYkd8XJqJdyI0NgAWJGpxuTvyW3qatcTneFwsfcjjGkWFkUtty3bf5mlbEDGyzSAQy21vYlWF+8bbnyqsz3K8QCqOjqWZQLg23PQ8jzrwWbvderfSyxnHE0x0Jff7K9fNrbfHlUT9LIBLm7Hz2X0+8fp686p5cekQKRe71PVyOrH8uQ6VBbMbnc1uYs7XT4wDmTU3CYgG2/OlzDZmtwOh51JQlAp8QDTRs5zZYMRAwG7pZ18e7uwHqtxSgMzCSW6HlVzkWfMjqwNrEV+cV8HSS4hWwiXWa76bgCM83uTsE3uPC9vCszq6qrHIc80MGQ/6fHxqPxbhwSJE/ZyamUfda93Qjyvt4gjqDVfDkf6NsZld/tBQdI8gx3b5CrOAdoDGeTW+DC+lvhcg+RNP7sJTNY0wcM5z2UguNSEFXU8mUizA+RBIqtlyl3lZQLBffPh5evlR+jaOVbvbLtxRlv6PKQDdCA8bfeQ+6b+IsVPmpqFlMc85IjUkD3m5Bf4mOwptw2HjxGDHbKW/R5FI3I7r7Opt9nX2ZsPPxpezXig37NAFRdlVRZR6AbCpL/FTmyiNBd3Ej+AvpHx5t+FRRiAOVvhXzksvauFO9zaqjt9LHzJP1po2bcuDSe6CxFthzozrhTU4ljmiikYd+Nid28QUU2uNyD1B8dlvD40g7Ej411bGm9701TaTJi58K4WUaTzBBBVh4qw2I/wBm1NLcU4hIo8bhyQ0VlmTezKT3Ht4Amx8mXwqpwM6ToIpQCL3Qn7LfZPoeR8qlcMZgpleGZQQ90ZTyP2XU28ris1Wx8GcZQ5hDrTZ1trTqp8R4qfGmKsfy3KYsJiRJg7wuPsFmMci9VbUSVv4gmxttWs4PEiRFYAi45HmPEHzFej5fTl045Y6d6KKK7MCiiig87ZlmzGaTc7O/9xrvhuMjHYGxIsRfxHKlzM57Sy7/AG5P7jS/PitTXrx8ZXo2n4zB9viCuHRiXY6YxuRfew8QPHw52q3HBcMW2KxQV/uQqHt5F2IF/QH1Ndchm/RcDJiBtLOzRIeqon7Qjw1MbfyGlWbGszXJJNO6hoPBkDi8GJJPg6AX+KmoucxlQgtbSApHptVHhsydDcG1TcXnPbJZveHXx9fPzq6o+8DiNxWgT5powwI5mID4Em/9orLoJ7GmzMMxBwQN97BbfEms5TellVyY65pgyB9TjzNJEOIpn4YxtpAT03+W9XKdEq+z3HRr2hCixdjYHmbm5NJ02Ys571rdANqsM5xmqyg7D8etqq4YrkVJNQpqyVrYDFn/ANIkeqkMPqtIOGwrzPZFZieigk/Ib1p+VxpHDaT3LanH3gOS/E7egNL2d8ZSSHTHZEGwVLKo+AqS93RUfJMjxELBzDIbb20m5+B3pXxQYMQylWGxDAgj1B3FWMk8pGoX263q4wGITFKsWJuRyWQW1xnxU9VvzU7HyO4352hVw7G9hV/g8mdo+0fZPsk/aI+74gb71OwHDa4SeVcSFk7O2kC+iQEXRz1KkEHT878qi5lxK8zkseWwHIADkAOg8qm9+D6g7prnxJI0csc67doAdvvJ3X+fdb+avhZ7005dgcPNhC06a9Ell7zAjUhJsVI+4OdS9KkYHiMTQqW2YCnfgnjNW/VuduXp/wBKQsPleHkT9UzRt+93l8uQBH19KohDisHOGkWysTpdTqRrc7EcjbexsfKpOruLfO3pkGv2qPg/OBiMKj9R3T8OX0q8r2Y3c289mqKKKK0jyZmV2klPQySj5Of9/GuWBWMkLINvHkR8assJgTK2MTSbq8kitbwchlJ5bgqf5KpJYWHQ15XZe8UTKsWGhQ91Ih82Zix9SSaWIjvXWaQnmSem9cRSTSrQ4JZBtYNb4H08D5VBxGAdDZhTDkmWNMmwNh18D0+NMeFyMvHpcX86zctLpmoBFdHmJFrmw6fjTTi+FWViAL02cJ8AqYJi8d2kVkW45bEk/MKPjS5yJplCtU7CY/Rf5VYZvw2YydiCOlVKZe97WrWxKfMAamZbOCRUPNcuEKhebjdvInko9Bz8zbpUTCYgryqBz4ozArGqg2uqfmfzFKOFBZgKl51mBlYHpZQB8BUnhbCXkLsO7GrOb/ugt9bVJ1D2ouYS6ToHIbfLn9b/ACowT2ItUHMJiXJPPr69frXxh8TatB/zKXt8Msq7vEuiQDnoG8bW8FJYE+DL0BpAxDkNerjBZ88ZDIxUjkQbUY7NopQdcMer7ygqbnqdJAJ+FZk0VEwU96YcDmdoWitszBr+gItb0alfDLZtuVW+GNyFHM7VbCLXBY6x50y4ILMOyk3RrD0P2WHmD+fjSkcrkVuRpu4Vy9mNyDZe8bC523NgOZ25VzyaiRwDx1h8FI8GJk0Bm0rsSL6rb2Gw6XNbFDMrgMpDA8iCCD6EV5lwmWPisVYHQ8jNpa19Je+xHVTfSR1BNXOAwmIwuuCHFtlmMXvHDzSH9Hmsdmhkkuo5WsS4I8NwPX89acc/XoSivOnD/t5zIyRxSCKYs6rfQFZrm1u6QvUWIA+Neir10YeZcbn7HEv90PINCgAW1ENYDa/nVXmUBRr81O4PiKhZoxWeUj/zJP7zVxlGNSYdlIQpb3GPIN90noG5epHjXkvTuo3l8a5XFSs3y14XIYEWJB25VXF6qNF9nuaRCKaJ3RGLIwLmwtZg9z5XBtV/mPF+GgYGJ2lULp07LG3ixFtTG/I3FhyG5vjamuz4jasXCW7XbTD7ToQf/wAaP/N/rX5m/H2Fx0PYStPh16GEi3lrTbWvlcetZfrvX6Iza46U4ReVatlDtikKS2xLKBpmw5TXIOX6yCRkbWBzZb38zuYeYZbDA66xNHcgangkCjzZhdQB1sazeKQixB3HI+Hp4U9ZF7Q59Iinbtk/fuT5d69wfO96XGzw2qOJckkRyCCfPne+9wRzBve/nS+cOR0raI3WSO5ZJIbbCS2tL7kXFieu/wA96p5sry7Xdg48QGX81qTNeLPYMAzDcbUwR4fssFMeRcov+YMfoppvk/4cQArlB5gH5kf6V847JIZ4tEEiuV71tgT02BNydzU57NMinBJr5SOmXGcNupsVIr7wfDx3Z7Kq8ydgK6bZ0pcHlMkhsor6xeXrGN3DH93cf1cj8L1bZlmihSqDTH4faf8Ai8B+7878qXnlMjb8qCVgotix5AUYfEm+obeHlVpFgr4WS3QL9WANVseEIFA2z5/JLhTIArSxW1k/aTlrAHNlNgfLfoa58N8UnWNTkFd/AD4CvrgeEtML+7Ztf8Ok67+Wkml/IcsMhAHNgPrWdTxe21cEZFhMRKcbEysL30ryD/a9N97eJPlSt7dONcvlgOEULPiVYFZFtaA3GvvjmxAsUFx47gUnZbkUOHllfFY9sLAwI7OEsZpQdmAQDuqerEbjbrVZnOeZWIZIMDgmu1gMTiJNUoANyVjA0Je1tjexNen5ySdOOVtpPRiCCNiNx+Veusg4wWbC4eV1OuSKJ2tyuyAtbyua8mZfgHmlSKNSzuwVQOpJsK9hZRw7FBh4YRdhFGkYJtc6FC3PraujLzPxJgik8o/ff+41TRSW2O4NNmbYj9KWRucscjo/iRqIST5DST4j94UrTwWryuxny/NI50EWIPIWSY7kAchL1ZR0cbjrcbivzjhd4mP0tuCDuCCOYPjVLFKym4NXsPEhEJjbe26DwN9wPAHfbx38bz/FUgwTXsRUyXJX0BwDap2Hz2MC7Rlj8B9TVjguM5RcLHEE6qylr/G4t8KdhSOGI6Gu8CsOn+/CmJuKYmPfwiX8UcgfAMD+NSMPnWF64dx6FKbv4aKWJg0mviOQqadMTgcPjVBw/wCrmUEGJyLuAdjGeTG3NeY8Lb0s4nJpENipHwpKaTps8ayhT9kVCfHsb719w5S56N8q54/L2isGUgkX3+lOh8HFHxqRg80dGBBI+NVlfaVUaRlXGLSp2b9nr20ySIWA35NpIJBG197efKoPHOPtKyqLKp7q8gPAgdbjrvsaToMUVIpsixcOJjVZzYjZJB7y+RH2k57X2vcEdccdXbWye0LObmvsQWptbhOQctJU8mDDS3oTb5H6VLwHBjOfeSw5nUCB6lbgfGryhpB4KjLzdkwusgKH47f79Klrw2xdktfSxW9udiRf6VapIuBN4dLyD7bbqPRVO5871+YH2mdjJ+twsTJfcxgq48SNTEN6G3rWO73F6nrlxB2eX4bsAQsk4s7HmqE2IHm+49L+NUuOxy5bAso0tPJtCpsdPjIw8AbWB5nyBqw9ocUOYxibCEMRz5hgegdTup9dvCqXhz2U4nHTQ9rL3T+2Oq7RotrBSb6iR3R4HyrphjjZNs5WzxD4I9l2MzbVNrEcWqxlkDEuftaAB3iOtyBuBfw0xP8ADhgtFjicTr8f1dv6dP51qeW5dHh4kiiUJHGoVVHIAf759ak163AhcF+xvBZdN24LzSj3GktZNiCVVQBcg8ze3S1Plq/aKDyRPI8eJlZSVPaSbj+M7enka74p1lTVYBxsQOTbe8B8Nx57eAYcfgcHPK/Zzdm+t7pLZbnUfdcHS2/iQfKvh+A8Qlyy6QOZYhQPUtYV47lHfRMMVfBhppmyXDp+0xMfogaQ/NAR9a4thMD0xLfGGS30Bq7NFwRkV9B202BpljynCHljIh66h/cBXRuGoT7mLwp9ZVH91OUNFMKwrvFi7c+dNEfDEWkh8ThwT7tpUI+YNqps34fkgbS626g9CDyII2IPjTcppFTM/KrPD8SybDtG26Npb6uCfrVJ+jV9LhDV1A1w8US/eT+gfkakSTRyi+IOkncPY2PqBcj15elK+HgIIvyox2asZDb3RsPQf7+tZ1+Ltdvwh2m8DpID91gfpzr7HAskYLzskSDmzm3/AFJ9KoIccCe8Af8AfjVhmOEDxJIL7Eg+h5G3SnZ0iZhioFbTEC4G2o7AnqQOdvWuUc7Hlt6XrkMF3quMFl+qwFXxDJwtOzwzKVWRkRpIw97alFzysd1BHypYxmaYpn1M5P7vJB6ItlHwF603gjhVyH2G6MPAbqRzt519T+yGX7On/wCT/srGPe9RazyHNDIN9j5/ka4yYUt0rRsP7HZb95lH83/bTLlPsuhjIMrF/K1h863Mcv5EuUZZwzwdPiJAIlNurbgAeZrc+GuHEwcQRd2NtTeJ/IVZYXBpGoWNQqjoBXau+OGu765XLYoooroyKKKKDyHmjntpf/6Sf3mu8UxKqdyfO5/GnPH8Mwdq+qRRdnJurADvE8yN/hevyLKsGg7ziw2uqH8Ta3xrx3KPRolSRMahyYdx0rS4cpwcg7k3+X/QmpmG4VgBBMl+uyN/pU5w4skCsfdBI8q7xu46VsUkWGPd/WMBtYRgfQkVX4rJ8C22p0PnGPyY1P8AocWXSzuelvhU3LOIZIl7MgSRXv2b8gTzKMO8h9DY9QabpOGYbjTMu/RklU/IpX5PwPHZSZYhruF71iSOYsRfaryn9NF5cdhG3aOVPJSrj66TXWLMsECP1c7C4ubxiw8hc39Lj1qdJ7PydWh1bR72lg2n+IDdfjVZiOGWTrV3KdrTG5WsidphWEsY522dPJ0O6nz3B6E0tz4Ig7ivpcHLE4aNmRhyZSQfmKucJhZ8QQGGom3etz+nOnh6XOxpnyKC8RVuW/4VOi4aw6MBPiEQ3sVGpiP4tAOn40wT5KpTThrSL96Ng3T929qzciRnpkUtYe8DY+duRq8ymLvC9S04PdDcpov1bu/VrU7cK8Dqx1MwNvu3I/q5H4Xpb+LrXpu4XwjhVYkdnoXSALbkd8nxO31phrlhsOEUKvIV1r1fPHjjpwyu7sUUUV0ZFFFFAUUUUBRRRQeXs1lYSykMw/WOSTuR3m03HVjY2HIADrc1Xy5nIvI3PmASB/EeR8lsKYM3wi9pJug77+9In3j6H5mqWTKr7qUP8JZvwJrx7d0EZzPf3t/Pvf33tUmDiXEA/tXX5D5FbbVHmwRXwH8rD/kNcEVQbkn4Kx+rWrWoHTBcQCUATrfwYfmVIY/Op8ek+47f5/l3pbfjSNDiVXdQ1/gPwvTXk+I1KDe48wL8wP8AmFc7NNSmbLo9wDqP9H4AUvcaO2JxHYxOqLCLaiQAzNYybjbu2C+obwpizmbTChw7EFubWFxbnpHQ+B5jn50q4fLSW/38azj+rVnkuWs2IR1clkRUMi3BfSNz4kchvzCitPk4GinjUyXWQi5IA6+I8ah8EcMaFEkg9Aevh8P9Kd67fP58u6555a6jNcX7KTe6Mp+hqJ/4DxEVyoYGxAK22vzI8DbrWq0Wrd+M/lZn0rC39nGJJ7qsfhUjC+yLFsd9CeZO4+VzW2UUny/acyNwx7J8LhiHkvNL4tyHoKd0jCiwAAHQV9UV1mMnjFtoooorSCiiigKKKKAooooCiiigwjNcpdZHNm0lm9xCx5nm1j9KpZcAedn/AKlU/EsdXwt8K1bG8GTMzGyG5J30nr51DPs9lP3B8APwNeHWX49G4yGfBuPst8Jv+lRBgJSfcb/5GP8AYL1qmP4UMVy+sDxCTn+24qGnD0UuwYv4WRmv/Xfl6XpyXREhyot71vRbm/xZj4faKVe5dl+wCL3Rv5cveY7XOkkdAN9vtVZ41sHADq1OwBslx8trgAm3M38ulKWfZ1PNEqkqiOXbQgsNGwUP1YFg536AG1N2ni5xnE7M64fDBZQLA2vuSdzGwNiq2G9t9zyF60zgzgyyrLOu/NVP4t5eArPPYrwu02MedwezhUi/Qs+wX4Jcn+IeNb6BXXD5y++OeWYAr9oor0uQooooCiiigKKKKAooooCiiigKKKKAooooCiiigKKKKD8tUXMpRHFI+w0qxv8ADb61LpV9oOcJFAkZYBp3Ea369fyrGd1jauM3WB47NVMrF+8oYnTe2r7ov0HUnw86mcM5dLmGMVLAhiNW1gFHIADkAAB6CokmVO2oyIUDMbBgQ3lsa2n2UcJjDYftWHfl5eIXp8zv6WrhjN3Trbrs25LksWFhWKFAqi526k+8xJ3JPian0UV6pNOIooooCiiigKKKKAooooCiiigKKKKAooooCiiigKKKKAooooCsr9rWXzzuNMTMsemzEdwAgl28zfu2861Svk9axnjyiy6YZwbwDNPOrOJOx2JZrgW56Uv4+XjW5xoAAALACwHh4UJyHpX1TDHiuV2KKKK2yKKKKAooooCiiigKKKKAooooCiii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 descr="descarga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3429024" cy="3643338"/>
          </a:xfrm>
          <a:prstGeom prst="rect">
            <a:avLst/>
          </a:prstGeom>
        </p:spPr>
      </p:pic>
      <p:pic>
        <p:nvPicPr>
          <p:cNvPr id="11" name="10 Imagen" descr="descarga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429132"/>
            <a:ext cx="3429024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68257" y="908720"/>
            <a:ext cx="8643998" cy="17526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MX" sz="11200" b="1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primer componente de la cognición social es la </a:t>
            </a:r>
            <a:r>
              <a:rPr lang="es-MX" sz="11200" b="1" i="1" dirty="0">
                <a:solidFill>
                  <a:schemeClr val="accent2">
                    <a:lumMod val="50000"/>
                  </a:schemeClr>
                </a:solidFill>
              </a:rPr>
              <a:t>inferencia social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, supuestos y conjeturas acerca de lo que alguien más siente, piensa o intenta; por ejemplo: un pequeño oye reír a su madre y asume que está contenta; pero un adulto quizá detecte algo forzado en la risa e infiera que está ocultando sus sentimientos</a:t>
            </a:r>
            <a:r>
              <a:rPr lang="es-MX" sz="11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MX" sz="1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Imagen" descr="descarga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000372"/>
            <a:ext cx="2857520" cy="3281382"/>
          </a:xfrm>
          <a:prstGeom prst="rect">
            <a:avLst/>
          </a:prstGeom>
        </p:spPr>
      </p:pic>
      <p:pic>
        <p:nvPicPr>
          <p:cNvPr id="7" name="6 Imagen" descr="descarga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000372"/>
            <a:ext cx="3143272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39695" y="764704"/>
            <a:ext cx="8501122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11200" b="1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segundo componente de la cognición social es el entendimiento infantil de las </a:t>
            </a:r>
            <a:r>
              <a:rPr lang="es-MX" sz="11200" b="1" i="1" dirty="0">
                <a:solidFill>
                  <a:schemeClr val="accent2">
                    <a:lumMod val="50000"/>
                  </a:schemeClr>
                </a:solidFill>
              </a:rPr>
              <a:t>relaciones sociales.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Paso a paso los niños acumulan información  y conocimientos acerca de las obligaciones de las amistades, como la franqueza y la lealtad, el respeto a la autoridad y los conceptos de legalidad y justicia. </a:t>
            </a:r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MX" sz="1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 descr="descarga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71744"/>
            <a:ext cx="3571900" cy="3500462"/>
          </a:xfrm>
          <a:prstGeom prst="rect">
            <a:avLst/>
          </a:prstGeom>
        </p:spPr>
      </p:pic>
      <p:pic>
        <p:nvPicPr>
          <p:cNvPr id="5" name="4 Imagen" descr="descarga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571744"/>
            <a:ext cx="3429024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501122" cy="17526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MX" sz="1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MX" sz="11200" b="1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tercer aspecto es el entendimiento de las </a:t>
            </a:r>
            <a:r>
              <a:rPr lang="es-MX" sz="11200" b="1" i="1" dirty="0">
                <a:solidFill>
                  <a:schemeClr val="accent2">
                    <a:lumMod val="50000"/>
                  </a:schemeClr>
                </a:solidFill>
              </a:rPr>
              <a:t>regulaciones sociales, </a:t>
            </a:r>
            <a:r>
              <a:rPr lang="es-MX" sz="11200" b="1" dirty="0">
                <a:solidFill>
                  <a:schemeClr val="accent2">
                    <a:lumMod val="50000"/>
                  </a:schemeClr>
                </a:solidFill>
              </a:rPr>
              <a:t>como las costumbres y convenciones, muchas de las cuales se aprenden primero por rutinas o imitación. </a:t>
            </a:r>
          </a:p>
        </p:txBody>
      </p:sp>
      <p:pic>
        <p:nvPicPr>
          <p:cNvPr id="4" name="3 Imagen" descr="descarga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428868"/>
            <a:ext cx="3429024" cy="3714776"/>
          </a:xfrm>
          <a:prstGeom prst="rect">
            <a:avLst/>
          </a:prstGeom>
        </p:spPr>
      </p:pic>
      <p:pic>
        <p:nvPicPr>
          <p:cNvPr id="5" name="4 Imagen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28868"/>
            <a:ext cx="4000528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714480" y="285728"/>
            <a:ext cx="585791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Selman (1981) explica cuatro etapas de la amistad.</a:t>
            </a:r>
            <a:endParaRPr lang="es-MX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1000100" y="1785926"/>
            <a:ext cx="357190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572000" y="1785926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572000" y="1785926"/>
            <a:ext cx="314327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3571868" y="1785926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214282" y="2500306"/>
            <a:ext cx="1857388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/>
              <a:t>La primera (antes de los siete años) está basada en consideraciones físicas  o geográficas, y es más bien auto centrada. Un amigo es sólo un compañero de juego, alguien que vive cerca, que va a la misma escuela o que tiene juguetes codiciables. No hay comprensión de su punto de vista.</a:t>
            </a:r>
            <a:endParaRPr lang="es-MX" sz="14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428860" y="2571744"/>
            <a:ext cx="1857388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/>
              <a:t>En la segunda etapa (de los siete a los nueve)  comienza a formarse la idea de reciprocidad y una conciencia de los sentimientos del otro. La amistad se ve sobre todo en términos de los actos sociales de una persona y las evaluaciones subjetivas que otro hace de esos actos. </a:t>
            </a:r>
            <a:endParaRPr lang="es-MX" sz="14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6929454" y="2571744"/>
            <a:ext cx="1785950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/>
              <a:t>En la cuarta etapa los niños ven la amistad como una relación estable y continua cimentada en la confianza. Ahora pueden observarla desde el punto de vista del tercero</a:t>
            </a:r>
            <a:endParaRPr lang="es-MX" sz="16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643438" y="2571744"/>
            <a:ext cx="1928826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/>
              <a:t>En la tercera etapa (de los 9 a los 12), la amistad se funda en un toma y da genuino: los amigos se ven como personas que se ayudan unas a otras. Los niños advierten que pueden evaluar los actos de sus  amigos y que éstos, a su vez, hacen lo mismo. Aparece por primera vez  el concepto de confianza. 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467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jfPKq-QM_FL9Qb2uXQQv7uMHINa4b8YE2h9TqWYB7cryeFqt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descarga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7643866" cy="3286148"/>
          </a:xfrm>
          <a:prstGeom prst="rect">
            <a:avLst/>
          </a:prstGeom>
        </p:spPr>
      </p:pic>
      <p:pic>
        <p:nvPicPr>
          <p:cNvPr id="15" name="14 Imagen" descr="descarga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143380"/>
            <a:ext cx="4429156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ersonalizado 9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372</TotalTime>
  <Words>1255</Words>
  <Application>Microsoft Office PowerPoint</Application>
  <PresentationFormat>Presentación en pantalla (4:3)</PresentationFormat>
  <Paragraphs>145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Tema1</vt:lpstr>
      <vt:lpstr>Universidad Nacional Autónoma de México Colegio de Ciencias y Humanidades  Plantel Azcapotzalco  Psicología II  Alumnos: Olmos Colín Carlos Antonio Rendón Batista Gemma Nayeli Rodríguez Martínez Estefania   Profesora Amalia Pichardo Hernández</vt:lpstr>
      <vt:lpstr>“Amor y Amistad”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</vt:lpstr>
      <vt:lpstr>Algunas frases para alegrarles el resto del día (: Un amigo es uno que lo sabe todo de ti y a pesar de ello te quiere. Elbert Hubbard (1856-1915) Ensayista estadounidense.   Ama hasta que te duela. Si te duele es buena señal. Madre Teresa de Calcuta (1910-1997) Misionera de origen albanés naturalizada india   La amistad es más difícil y más rara que el amor. Por eso, hay que salvarla como sea. Alberto Moravia (1907-1990) Alberto Pincherle. Escritor italiano.   Un hermano puede no ser un amigo, pero un amigo será siempre un hermano. Demetrio de Falero (350 AC-280 AC) Orador, filósofo y gobernante ateniense.   En un beso, sabrás todo lo que he callado. Pablo Neruda (1904-1973) Poeta chileno.   Cuando mi voz calle con la muerte, mi corazón te seguirá hablando. Rabindranath Tagore (1861-1941) Filósofo y escritor indio.   No olvides nunca que el primer beso no se da con la boca, sino con los ojos. O. K. Bernhardt Escritor alemán . La amistad es un alma que habita en dos cuerpos; un corazón que habita en dos almas. Aristóteles (384 AC-322 AC) Filósofo griego.     </vt:lpstr>
      <vt:lpstr>Concepto de amor </vt:lpstr>
      <vt:lpstr>Primer amor </vt:lpstr>
      <vt:lpstr>"el primer amor no se olvida nunca", (Francesco Alberoni )</vt:lpstr>
      <vt:lpstr>Amor productivo </vt:lpstr>
      <vt:lpstr>Elementos comunes para todas las formas de amor </vt:lpstr>
      <vt:lpstr>Presentación de PowerPoint</vt:lpstr>
      <vt:lpstr>Presentación de PowerPoint</vt:lpstr>
      <vt:lpstr>Presentación de PowerPoint</vt:lpstr>
      <vt:lpstr>Manifestaciones del amor </vt:lpstr>
      <vt:lpstr>Amor autopersonal  (Amor propio) </vt:lpstr>
      <vt:lpstr>Amor incondicional </vt:lpstr>
      <vt:lpstr>Amor filial </vt:lpstr>
      <vt:lpstr>Amor fraternal </vt:lpstr>
      <vt:lpstr>Amor confluente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CIBEROGRAFÍA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Colegio de Ciencias y Humanidades  Plantel Azcapotzalco  Psicología II   Alumnos: Olmos Colín Carlos Antonio Rendón Batista Gemma Nayeli Rodríguez Martínez Estefania</dc:title>
  <dc:creator>Equipo</dc:creator>
  <cp:lastModifiedBy>Amalia</cp:lastModifiedBy>
  <cp:revision>46</cp:revision>
  <dcterms:created xsi:type="dcterms:W3CDTF">2013-04-03T06:17:22Z</dcterms:created>
  <dcterms:modified xsi:type="dcterms:W3CDTF">2013-04-08T02:09:55Z</dcterms:modified>
</cp:coreProperties>
</file>